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235434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356328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091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379812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8059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143088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837994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338218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1101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C63288-F429-4813-8396-65724497C33E}" type="datetimeFigureOut">
              <a:rPr lang="en-IN" smtClean="0"/>
              <a:t>03-12-2020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67604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63288-F429-4813-8396-65724497C33E}" type="datetimeFigureOut">
              <a:rPr lang="en-IN" smtClean="0"/>
              <a:t>03-12-2020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198451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63288-F429-4813-8396-65724497C33E}" type="datetimeFigureOut">
              <a:rPr lang="en-IN" smtClean="0"/>
              <a:t>03-12-2020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367608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63288-F429-4813-8396-65724497C33E}" type="datetimeFigureOut">
              <a:rPr lang="en-IN" smtClean="0"/>
              <a:t>03-12-2020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174113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3288-F429-4813-8396-65724497C33E}" type="datetimeFigureOut">
              <a:rPr lang="en-IN" smtClean="0"/>
              <a:t>03-12-2020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100070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C63288-F429-4813-8396-65724497C33E}" type="datetimeFigureOut">
              <a:rPr lang="en-IN" smtClean="0"/>
              <a:t>03-12-2020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135252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BC63288-F429-4813-8396-65724497C33E}" type="datetimeFigureOut">
              <a:rPr lang="en-IN" smtClean="0"/>
              <a:t>03-12-2020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09DEF4-AC01-4CC2-B88A-6725D31D73A2}" type="slidenum">
              <a:rPr lang="en-IN" smtClean="0"/>
              <a:t>‹#›</a:t>
            </a:fld>
            <a:endParaRPr lang="en-IN"/>
          </a:p>
        </p:txBody>
      </p:sp>
    </p:spTree>
    <p:extLst>
      <p:ext uri="{BB962C8B-B14F-4D97-AF65-F5344CB8AC3E}">
        <p14:creationId xmlns:p14="http://schemas.microsoft.com/office/powerpoint/2010/main" val="53185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C63288-F429-4813-8396-65724497C33E}" type="datetimeFigureOut">
              <a:rPr lang="en-IN" smtClean="0"/>
              <a:t>03-12-2020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09DEF4-AC01-4CC2-B88A-6725D31D73A2}" type="slidenum">
              <a:rPr lang="en-IN" smtClean="0"/>
              <a:t>‹#›</a:t>
            </a:fld>
            <a:endParaRPr lang="en-IN"/>
          </a:p>
        </p:txBody>
      </p:sp>
    </p:spTree>
    <p:extLst>
      <p:ext uri="{BB962C8B-B14F-4D97-AF65-F5344CB8AC3E}">
        <p14:creationId xmlns:p14="http://schemas.microsoft.com/office/powerpoint/2010/main" val="25445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sz="2800" b="1">
                <a:latin typeface="Algerian" panose="04020705040A02060702" pitchFamily="82" charset="0"/>
              </a:rPr>
              <a:t>PROPHYLAXIS AND HOMOEOPATHY</a:t>
            </a:r>
          </a:p>
        </p:txBody>
      </p:sp>
      <p:sp>
        <p:nvSpPr>
          <p:cNvPr id="3075" name="Subtitle 2"/>
          <p:cNvSpPr>
            <a:spLocks noGrp="1"/>
          </p:cNvSpPr>
          <p:nvPr>
            <p:ph type="subTitle" idx="1"/>
          </p:nvPr>
        </p:nvSpPr>
        <p:spPr>
          <a:xfrm>
            <a:off x="4648200" y="5029200"/>
            <a:ext cx="4243388" cy="609600"/>
          </a:xfrm>
        </p:spPr>
        <p:txBody>
          <a:bodyPr>
            <a:normAutofit fontScale="25000" lnSpcReduction="20000"/>
          </a:bodyPr>
          <a:lstStyle/>
          <a:p>
            <a:pPr>
              <a:defRPr/>
            </a:pPr>
            <a:r>
              <a:rPr lang="en-US" dirty="0" smtClean="0">
                <a:solidFill>
                  <a:schemeClr val="bg2">
                    <a:lumMod val="90000"/>
                    <a:lumOff val="10000"/>
                  </a:schemeClr>
                </a:solidFill>
              </a:rPr>
              <a:t>Dr.M.V.Ajithkumar </a:t>
            </a:r>
          </a:p>
          <a:p>
            <a:pPr>
              <a:defRPr/>
            </a:pPr>
            <a:endParaRPr lang="en-US" sz="4400" dirty="0" smtClean="0">
              <a:solidFill>
                <a:schemeClr val="bg2">
                  <a:lumMod val="90000"/>
                  <a:lumOff val="10000"/>
                </a:schemeClr>
              </a:solidFill>
            </a:endParaRPr>
          </a:p>
          <a:p>
            <a:pPr>
              <a:defRPr/>
            </a:pPr>
            <a:r>
              <a:rPr lang="en-US" dirty="0" err="1" smtClean="0">
                <a:solidFill>
                  <a:schemeClr val="bg2">
                    <a:lumMod val="90000"/>
                    <a:lumOff val="10000"/>
                  </a:schemeClr>
                </a:solidFill>
              </a:rPr>
              <a:t>dRCM</a:t>
            </a:r>
            <a:r>
              <a:rPr lang="en-US" dirty="0" smtClean="0">
                <a:solidFill>
                  <a:schemeClr val="bg2">
                    <a:lumMod val="90000"/>
                    <a:lumOff val="10000"/>
                  </a:schemeClr>
                </a:solidFill>
              </a:rPr>
              <a:t> </a:t>
            </a:r>
            <a:r>
              <a:rPr lang="en-US" dirty="0" smtClean="0">
                <a:solidFill>
                  <a:schemeClr val="bg2">
                    <a:lumMod val="90000"/>
                    <a:lumOff val="10000"/>
                  </a:schemeClr>
                </a:solidFill>
              </a:rPr>
              <a:t>Dept </a:t>
            </a:r>
          </a:p>
          <a:p>
            <a:pPr>
              <a:defRPr/>
            </a:pPr>
            <a:r>
              <a:rPr lang="en-US" dirty="0" smtClean="0">
                <a:solidFill>
                  <a:schemeClr val="bg2">
                    <a:lumMod val="90000"/>
                    <a:lumOff val="10000"/>
                  </a:schemeClr>
                </a:solidFill>
              </a:rPr>
              <a:t>SKHMC</a:t>
            </a:r>
          </a:p>
          <a:p>
            <a:pPr>
              <a:defRPr/>
            </a:pPr>
            <a:endParaRPr lang="en-US" dirty="0" smtClean="0"/>
          </a:p>
        </p:txBody>
      </p:sp>
      <p:sp>
        <p:nvSpPr>
          <p:cNvPr id="2" name="Rectangle 1"/>
          <p:cNvSpPr/>
          <p:nvPr/>
        </p:nvSpPr>
        <p:spPr>
          <a:xfrm>
            <a:off x="5758927" y="4892664"/>
            <a:ext cx="3890682" cy="1077218"/>
          </a:xfrm>
          <a:prstGeom prst="rect">
            <a:avLst/>
          </a:prstGeom>
        </p:spPr>
        <p:txBody>
          <a:bodyPr wrap="square">
            <a:spAutoFit/>
          </a:bodyPr>
          <a:lstStyle/>
          <a:p>
            <a:r>
              <a:rPr lang="en-US" sz="1000" b="1" dirty="0"/>
              <a:t> </a:t>
            </a:r>
            <a:r>
              <a:rPr lang="en-US" dirty="0" err="1">
                <a:solidFill>
                  <a:schemeClr val="accent5">
                    <a:lumMod val="50000"/>
                  </a:schemeClr>
                </a:solidFill>
                <a:latin typeface="Times New Roman" pitchFamily="18" charset="0"/>
                <a:cs typeface="Times New Roman" pitchFamily="18" charset="0"/>
              </a:rPr>
              <a:t>Dr.M.V.Ajithkumar</a:t>
            </a:r>
            <a:r>
              <a:rPr lang="en-US" dirty="0">
                <a:solidFill>
                  <a:schemeClr val="accent5">
                    <a:lumMod val="50000"/>
                  </a:schemeClr>
                </a:solidFill>
                <a:latin typeface="Times New Roman" pitchFamily="18" charset="0"/>
                <a:cs typeface="Times New Roman" pitchFamily="18" charset="0"/>
              </a:rPr>
              <a:t> </a:t>
            </a:r>
          </a:p>
          <a:p>
            <a:r>
              <a:rPr lang="en-US" dirty="0">
                <a:solidFill>
                  <a:schemeClr val="accent5">
                    <a:lumMod val="50000"/>
                  </a:schemeClr>
                </a:solidFill>
                <a:latin typeface="Times New Roman" pitchFamily="18" charset="0"/>
                <a:cs typeface="Times New Roman" pitchFamily="18" charset="0"/>
              </a:rPr>
              <a:t>Prof &amp; Head </a:t>
            </a:r>
            <a:r>
              <a:rPr lang="en-US" dirty="0" smtClean="0">
                <a:solidFill>
                  <a:schemeClr val="accent5">
                    <a:lumMod val="50000"/>
                  </a:schemeClr>
                </a:solidFill>
                <a:latin typeface="Times New Roman" pitchFamily="18" charset="0"/>
                <a:cs typeface="Times New Roman" pitchFamily="18" charset="0"/>
              </a:rPr>
              <a:t>,CM </a:t>
            </a:r>
            <a:r>
              <a:rPr lang="en-US" dirty="0" err="1">
                <a:solidFill>
                  <a:schemeClr val="accent5">
                    <a:lumMod val="50000"/>
                  </a:schemeClr>
                </a:solidFill>
                <a:latin typeface="Times New Roman" pitchFamily="18" charset="0"/>
                <a:cs typeface="Times New Roman" pitchFamily="18" charset="0"/>
              </a:rPr>
              <a:t>Dept</a:t>
            </a:r>
            <a:r>
              <a:rPr lang="en-US" dirty="0">
                <a:solidFill>
                  <a:schemeClr val="accent5">
                    <a:lumMod val="50000"/>
                  </a:schemeClr>
                </a:solidFill>
                <a:latin typeface="Times New Roman" pitchFamily="18" charset="0"/>
                <a:cs typeface="Times New Roman" pitchFamily="18" charset="0"/>
              </a:rPr>
              <a:t> </a:t>
            </a:r>
          </a:p>
          <a:p>
            <a:r>
              <a:rPr lang="en-US" dirty="0">
                <a:solidFill>
                  <a:schemeClr val="accent5">
                    <a:lumMod val="50000"/>
                  </a:schemeClr>
                </a:solidFill>
                <a:latin typeface="Times New Roman" pitchFamily="18" charset="0"/>
                <a:cs typeface="Times New Roman" pitchFamily="18" charset="0"/>
              </a:rPr>
              <a:t>SKHMC</a:t>
            </a:r>
          </a:p>
          <a:p>
            <a:r>
              <a:rPr lang="en-US" sz="1000" b="1" dirty="0">
                <a:solidFill>
                  <a:schemeClr val="accent5">
                    <a:lumMod val="50000"/>
                  </a:schemeClr>
                </a:solidFill>
              </a:rPr>
              <a:t> </a:t>
            </a:r>
            <a:endParaRPr lang="en-IN" dirty="0"/>
          </a:p>
        </p:txBody>
      </p:sp>
    </p:spTree>
    <p:extLst>
      <p:ext uri="{BB962C8B-B14F-4D97-AF65-F5344CB8AC3E}">
        <p14:creationId xmlns:p14="http://schemas.microsoft.com/office/powerpoint/2010/main" val="2453608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1981200" y="1905000"/>
            <a:ext cx="6858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With the knowledge derived from bacteriology, it became possible to control disease by specific measures by  blocking the channels of transmission, e.g., quarantine, water purification, pasteurization of milk, protection of foods, proper disposal of sewage, destruction of insects and disinfection. The development of laboratory methods for the early detection of disease was a further advance.</a:t>
            </a:r>
            <a:endParaRPr lang="en-US" altLang="en-US" sz="2800">
              <a:latin typeface="Arial" panose="020B0604020202020204" pitchFamily="34" charset="0"/>
            </a:endParaRPr>
          </a:p>
        </p:txBody>
      </p:sp>
    </p:spTree>
    <p:extLst>
      <p:ext uri="{BB962C8B-B14F-4D97-AF65-F5344CB8AC3E}">
        <p14:creationId xmlns:p14="http://schemas.microsoft.com/office/powerpoint/2010/main" val="47785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bwMode="auto">
          <a:xfrm>
            <a:off x="1828800" y="1295400"/>
            <a:ext cx="7386638" cy="4800600"/>
          </a:xfrm>
        </p:spPr>
        <p:txBody>
          <a:bodyPr wrap="square" numCol="1" anchor="t" anchorCtr="0" compatLnSpc="1">
            <a:prstTxWarp prst="textNoShape">
              <a:avLst/>
            </a:prstTxWarp>
          </a:bodyPr>
          <a:lstStyle/>
          <a:p>
            <a:pPr marL="0" indent="0">
              <a:buNone/>
            </a:pPr>
            <a:endParaRPr lang="en-US" altLang="en-US" smtClean="0">
              <a:ea typeface="Microsoft YaHei" panose="020B0503020204020204" pitchFamily="34" charset="-122"/>
            </a:endParaRPr>
          </a:p>
          <a:p>
            <a:pPr marL="0" indent="0">
              <a:buNone/>
            </a:pPr>
            <a:r>
              <a:rPr lang="en-US" altLang="en-US" sz="4800" b="1" i="1"/>
              <a:t>PROPHYLAXIS AND HOMOEOPATHY:</a:t>
            </a:r>
            <a:endParaRPr lang="en-US" altLang="en-US" sz="4800" i="1"/>
          </a:p>
        </p:txBody>
      </p:sp>
    </p:spTree>
    <p:extLst>
      <p:ext uri="{BB962C8B-B14F-4D97-AF65-F5344CB8AC3E}">
        <p14:creationId xmlns:p14="http://schemas.microsoft.com/office/powerpoint/2010/main" val="45341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2400" b="1"/>
              <a:t>               DISEASE  Classification)</a:t>
            </a:r>
            <a:br>
              <a:rPr lang="en-US" altLang="en-US" sz="2400" b="1"/>
            </a:br>
            <a:endParaRPr lang="en-US" altLang="en-US" sz="2400" b="1"/>
          </a:p>
        </p:txBody>
      </p:sp>
      <p:cxnSp>
        <p:nvCxnSpPr>
          <p:cNvPr id="5" name="Straight Connector 4"/>
          <p:cNvCxnSpPr/>
          <p:nvPr/>
        </p:nvCxnSpPr>
        <p:spPr>
          <a:xfrm rot="5400000">
            <a:off x="5563394" y="761206"/>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90800" y="914400"/>
            <a:ext cx="5640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8151813" y="990601"/>
            <a:ext cx="15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562601" y="990601"/>
            <a:ext cx="15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514601" y="990601"/>
            <a:ext cx="1524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13320" name="TextBox 22"/>
          <p:cNvSpPr txBox="1">
            <a:spLocks noChangeArrowheads="1"/>
          </p:cNvSpPr>
          <p:nvPr/>
        </p:nvSpPr>
        <p:spPr bwMode="auto">
          <a:xfrm>
            <a:off x="2057400" y="1066801"/>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Indisposition</a:t>
            </a:r>
          </a:p>
        </p:txBody>
      </p:sp>
      <p:sp>
        <p:nvSpPr>
          <p:cNvPr id="13321" name="TextBox 23"/>
          <p:cNvSpPr txBox="1">
            <a:spLocks noChangeArrowheads="1"/>
          </p:cNvSpPr>
          <p:nvPr/>
        </p:nvSpPr>
        <p:spPr bwMode="auto">
          <a:xfrm>
            <a:off x="7543800" y="1066801"/>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Dynamic d/s </a:t>
            </a:r>
          </a:p>
        </p:txBody>
      </p:sp>
      <p:sp>
        <p:nvSpPr>
          <p:cNvPr id="13322" name="TextBox 24"/>
          <p:cNvSpPr txBox="1">
            <a:spLocks noChangeArrowheads="1"/>
          </p:cNvSpPr>
          <p:nvPr/>
        </p:nvSpPr>
        <p:spPr bwMode="auto">
          <a:xfrm>
            <a:off x="4953000" y="1066801"/>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Surgical d/s</a:t>
            </a:r>
          </a:p>
        </p:txBody>
      </p:sp>
      <p:cxnSp>
        <p:nvCxnSpPr>
          <p:cNvPr id="13" name="Straight Connector 12"/>
          <p:cNvCxnSpPr/>
          <p:nvPr/>
        </p:nvCxnSpPr>
        <p:spPr>
          <a:xfrm rot="5400000">
            <a:off x="8002588" y="1524001"/>
            <a:ext cx="304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0" y="1676400"/>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837113" y="1790701"/>
            <a:ext cx="2301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070975" y="1677988"/>
            <a:ext cx="0" cy="303212"/>
          </a:xfrm>
          <a:prstGeom prst="line">
            <a:avLst/>
          </a:prstGeom>
        </p:spPr>
        <p:style>
          <a:lnRef idx="1">
            <a:schemeClr val="accent1"/>
          </a:lnRef>
          <a:fillRef idx="0">
            <a:schemeClr val="accent1"/>
          </a:fillRef>
          <a:effectRef idx="0">
            <a:schemeClr val="accent1"/>
          </a:effectRef>
          <a:fontRef idx="minor">
            <a:schemeClr val="tx1"/>
          </a:fontRef>
        </p:style>
      </p:cxnSp>
      <p:sp>
        <p:nvSpPr>
          <p:cNvPr id="13327" name="TextBox 40"/>
          <p:cNvSpPr txBox="1">
            <a:spLocks noChangeArrowheads="1"/>
          </p:cNvSpPr>
          <p:nvPr/>
        </p:nvSpPr>
        <p:spPr bwMode="auto">
          <a:xfrm>
            <a:off x="4495801" y="1981201"/>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Acute d/s</a:t>
            </a:r>
          </a:p>
        </p:txBody>
      </p:sp>
      <p:cxnSp>
        <p:nvCxnSpPr>
          <p:cNvPr id="18" name="Straight Connector 17"/>
          <p:cNvCxnSpPr/>
          <p:nvPr/>
        </p:nvCxnSpPr>
        <p:spPr>
          <a:xfrm rot="5400000">
            <a:off x="5449094" y="25519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57600" y="2438400"/>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581401" y="2514601"/>
            <a:ext cx="15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487194" y="2513806"/>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15200" y="24384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3333" name="TextBox 55"/>
          <p:cNvSpPr txBox="1">
            <a:spLocks noChangeArrowheads="1"/>
          </p:cNvSpPr>
          <p:nvPr/>
        </p:nvSpPr>
        <p:spPr bwMode="auto">
          <a:xfrm>
            <a:off x="2819400" y="27432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Individual</a:t>
            </a:r>
          </a:p>
        </p:txBody>
      </p:sp>
      <p:sp>
        <p:nvSpPr>
          <p:cNvPr id="13334" name="TextBox 56"/>
          <p:cNvSpPr txBox="1">
            <a:spLocks noChangeArrowheads="1"/>
          </p:cNvSpPr>
          <p:nvPr/>
        </p:nvSpPr>
        <p:spPr bwMode="auto">
          <a:xfrm>
            <a:off x="5105400" y="2743201"/>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Sporadic</a:t>
            </a:r>
          </a:p>
        </p:txBody>
      </p:sp>
      <p:sp>
        <p:nvSpPr>
          <p:cNvPr id="13335" name="TextBox 57"/>
          <p:cNvSpPr txBox="1">
            <a:spLocks noChangeArrowheads="1"/>
          </p:cNvSpPr>
          <p:nvPr/>
        </p:nvSpPr>
        <p:spPr bwMode="auto">
          <a:xfrm>
            <a:off x="6856414" y="2743201"/>
            <a:ext cx="1449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Epidemic</a:t>
            </a:r>
          </a:p>
        </p:txBody>
      </p:sp>
      <p:cxnSp>
        <p:nvCxnSpPr>
          <p:cNvPr id="26" name="Straight Connector 25"/>
          <p:cNvCxnSpPr/>
          <p:nvPr/>
        </p:nvCxnSpPr>
        <p:spPr>
          <a:xfrm>
            <a:off x="9183688" y="23622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3200400"/>
            <a:ext cx="6629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474913" y="3314701"/>
            <a:ext cx="230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339" name="TextBox 77"/>
          <p:cNvSpPr txBox="1">
            <a:spLocks noChangeArrowheads="1"/>
          </p:cNvSpPr>
          <p:nvPr/>
        </p:nvSpPr>
        <p:spPr bwMode="auto">
          <a:xfrm>
            <a:off x="1828800" y="3429001"/>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D/s with fully </a:t>
            </a:r>
          </a:p>
          <a:p>
            <a:pPr eaLnBrk="1" hangingPunct="1"/>
            <a:r>
              <a:rPr lang="en-US" altLang="en-US" sz="1400">
                <a:latin typeface="Arial" panose="020B0604020202020204" pitchFamily="34" charset="0"/>
                <a:ea typeface="SimSun" panose="02010600030101010101" pitchFamily="2" charset="-122"/>
              </a:rPr>
              <a:t>developed symptoms</a:t>
            </a:r>
          </a:p>
        </p:txBody>
      </p:sp>
      <p:cxnSp>
        <p:nvCxnSpPr>
          <p:cNvPr id="30" name="Straight Connector 29"/>
          <p:cNvCxnSpPr/>
          <p:nvPr/>
        </p:nvCxnSpPr>
        <p:spPr>
          <a:xfrm rot="5400000">
            <a:off x="7964488" y="3314700"/>
            <a:ext cx="2270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341" name="TextBox 84"/>
          <p:cNvSpPr txBox="1">
            <a:spLocks noChangeArrowheads="1"/>
          </p:cNvSpPr>
          <p:nvPr/>
        </p:nvSpPr>
        <p:spPr bwMode="auto">
          <a:xfrm>
            <a:off x="7162800" y="3505201"/>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D/s with few </a:t>
            </a:r>
          </a:p>
          <a:p>
            <a:pPr eaLnBrk="1" hangingPunct="1"/>
            <a:r>
              <a:rPr lang="en-US" altLang="en-US" sz="1400">
                <a:latin typeface="Arial" panose="020B0604020202020204" pitchFamily="34" charset="0"/>
                <a:ea typeface="SimSun" panose="02010600030101010101" pitchFamily="2" charset="-122"/>
              </a:rPr>
              <a:t>Developed symptoms</a:t>
            </a:r>
          </a:p>
        </p:txBody>
      </p:sp>
      <p:cxnSp>
        <p:nvCxnSpPr>
          <p:cNvPr id="32" name="Straight Connector 31"/>
          <p:cNvCxnSpPr/>
          <p:nvPr/>
        </p:nvCxnSpPr>
        <p:spPr>
          <a:xfrm rot="5400000">
            <a:off x="8116888" y="4152900"/>
            <a:ext cx="2270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19800" y="4267200"/>
            <a:ext cx="304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868988" y="4419601"/>
            <a:ext cx="304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8916988" y="4418013"/>
            <a:ext cx="3048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13346" name="TextBox 104"/>
          <p:cNvSpPr txBox="1">
            <a:spLocks noChangeArrowheads="1"/>
          </p:cNvSpPr>
          <p:nvPr/>
        </p:nvSpPr>
        <p:spPr bwMode="auto">
          <a:xfrm>
            <a:off x="5791200" y="4495801"/>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One-sided d/s     </a:t>
            </a:r>
          </a:p>
        </p:txBody>
      </p:sp>
      <p:cxnSp>
        <p:nvCxnSpPr>
          <p:cNvPr id="37" name="Straight Connector 36"/>
          <p:cNvCxnSpPr/>
          <p:nvPr/>
        </p:nvCxnSpPr>
        <p:spPr>
          <a:xfrm rot="5400000">
            <a:off x="9713913" y="4991101"/>
            <a:ext cx="2301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153400" y="51054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8040688" y="5219701"/>
            <a:ext cx="228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9256713" y="5294313"/>
            <a:ext cx="2286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13351" name="TextBox 149"/>
          <p:cNvSpPr txBox="1">
            <a:spLocks noChangeArrowheads="1"/>
          </p:cNvSpPr>
          <p:nvPr/>
        </p:nvSpPr>
        <p:spPr bwMode="auto">
          <a:xfrm>
            <a:off x="7848600" y="5334000"/>
            <a:ext cx="1600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Surgical       Non-          </a:t>
            </a:r>
            <a:r>
              <a:rPr lang="en-US" altLang="en-US" sz="1400">
                <a:solidFill>
                  <a:schemeClr val="bg1"/>
                </a:solidFill>
                <a:latin typeface="Arial" panose="020B0604020202020204" pitchFamily="34" charset="0"/>
                <a:ea typeface="SimSun" panose="02010600030101010101" pitchFamily="2" charset="-122"/>
              </a:rPr>
              <a:t>surgical </a:t>
            </a:r>
            <a:r>
              <a:rPr lang="en-US" altLang="en-US" sz="1400">
                <a:latin typeface="Arial" panose="020B0604020202020204" pitchFamily="34" charset="0"/>
                <a:ea typeface="SimSun" panose="02010600030101010101" pitchFamily="2" charset="-122"/>
              </a:rPr>
              <a:t>  surgical</a:t>
            </a:r>
          </a:p>
          <a:p>
            <a:pPr eaLnBrk="1" hangingPunct="1"/>
            <a:endParaRPr lang="en-US" altLang="en-US" sz="1400">
              <a:latin typeface="Arial" panose="020B0604020202020204" pitchFamily="34" charset="0"/>
              <a:ea typeface="SimSun" panose="02010600030101010101" pitchFamily="2" charset="-122"/>
            </a:endParaRPr>
          </a:p>
        </p:txBody>
      </p:sp>
      <p:cxnSp>
        <p:nvCxnSpPr>
          <p:cNvPr id="42" name="Straight Connector 41"/>
          <p:cNvCxnSpPr/>
          <p:nvPr/>
        </p:nvCxnSpPr>
        <p:spPr>
          <a:xfrm rot="5400000">
            <a:off x="6858001" y="4876801"/>
            <a:ext cx="15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72200" y="50292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a:off x="2057400" y="4038600"/>
            <a:ext cx="28956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943101" y="4152901"/>
            <a:ext cx="228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838701" y="4152901"/>
            <a:ext cx="228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743201" y="3962401"/>
            <a:ext cx="1524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13358" name="TextBox 80"/>
          <p:cNvSpPr txBox="1">
            <a:spLocks noChangeArrowheads="1"/>
          </p:cNvSpPr>
          <p:nvPr/>
        </p:nvSpPr>
        <p:spPr bwMode="auto">
          <a:xfrm>
            <a:off x="1905000" y="4267201"/>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Non miasmatic</a:t>
            </a:r>
          </a:p>
        </p:txBody>
      </p:sp>
      <p:sp>
        <p:nvSpPr>
          <p:cNvPr id="13359" name="TextBox 83"/>
          <p:cNvSpPr txBox="1">
            <a:spLocks noChangeArrowheads="1"/>
          </p:cNvSpPr>
          <p:nvPr/>
        </p:nvSpPr>
        <p:spPr bwMode="auto">
          <a:xfrm>
            <a:off x="4495800" y="4267201"/>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miasmatic</a:t>
            </a:r>
          </a:p>
        </p:txBody>
      </p:sp>
      <p:cxnSp>
        <p:nvCxnSpPr>
          <p:cNvPr id="50" name="Straight Connector 49"/>
          <p:cNvCxnSpPr/>
          <p:nvPr/>
        </p:nvCxnSpPr>
        <p:spPr>
          <a:xfrm rot="5400000">
            <a:off x="6058694" y="5142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7467601" y="5256213"/>
            <a:ext cx="4572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13362" name="TextBox 96"/>
          <p:cNvSpPr txBox="1">
            <a:spLocks noChangeArrowheads="1"/>
          </p:cNvSpPr>
          <p:nvPr/>
        </p:nvSpPr>
        <p:spPr bwMode="auto">
          <a:xfrm>
            <a:off x="5410200" y="5181601"/>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D/s with mental s/m </a:t>
            </a:r>
          </a:p>
        </p:txBody>
      </p:sp>
      <p:sp>
        <p:nvSpPr>
          <p:cNvPr id="24628" name="TextBox 97"/>
          <p:cNvSpPr txBox="1">
            <a:spLocks noChangeArrowheads="1"/>
          </p:cNvSpPr>
          <p:nvPr/>
        </p:nvSpPr>
        <p:spPr bwMode="auto">
          <a:xfrm>
            <a:off x="6935788" y="5495926"/>
            <a:ext cx="1446212" cy="523875"/>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400" dirty="0">
                <a:ea typeface="SimSun" pitchFamily="2" charset="-122"/>
              </a:rPr>
              <a:t>D/s Physical       </a:t>
            </a:r>
            <a:r>
              <a:rPr lang="en-US" sz="1400" dirty="0">
                <a:solidFill>
                  <a:schemeClr val="tx2">
                    <a:lumMod val="20000"/>
                    <a:lumOff val="80000"/>
                  </a:schemeClr>
                </a:solidFill>
                <a:ea typeface="SimSun" pitchFamily="2" charset="-122"/>
              </a:rPr>
              <a:t>             </a:t>
            </a:r>
            <a:r>
              <a:rPr lang="en-US" sz="1400" dirty="0">
                <a:ea typeface="SimSun" pitchFamily="2" charset="-122"/>
              </a:rPr>
              <a:t>s/m</a:t>
            </a:r>
          </a:p>
        </p:txBody>
      </p:sp>
      <p:cxnSp>
        <p:nvCxnSpPr>
          <p:cNvPr id="54" name="Straight Connector 53"/>
          <p:cNvCxnSpPr/>
          <p:nvPr/>
        </p:nvCxnSpPr>
        <p:spPr>
          <a:xfrm rot="5400000">
            <a:off x="2211388" y="4648200"/>
            <a:ext cx="1508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365" name="TextBox 106"/>
          <p:cNvSpPr txBox="1">
            <a:spLocks noChangeArrowheads="1"/>
          </p:cNvSpPr>
          <p:nvPr/>
        </p:nvSpPr>
        <p:spPr bwMode="auto">
          <a:xfrm>
            <a:off x="1828800" y="4724400"/>
            <a:ext cx="129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400">
                <a:latin typeface="Arial" panose="020B0604020202020204" pitchFamily="34" charset="0"/>
                <a:ea typeface="SimSun" panose="02010600030101010101" pitchFamily="2" charset="-122"/>
              </a:rPr>
              <a:t>a/f=bad hygiene</a:t>
            </a:r>
          </a:p>
          <a:p>
            <a:pPr eaLnBrk="1" hangingPunct="1">
              <a:buFont typeface="Arial" panose="020B0604020202020204" pitchFamily="34" charset="0"/>
              <a:buChar char="•"/>
            </a:pPr>
            <a:r>
              <a:rPr lang="en-US" altLang="en-US" sz="1400">
                <a:latin typeface="Arial" panose="020B0604020202020204" pitchFamily="34" charset="0"/>
                <a:ea typeface="SimSun" panose="02010600030101010101" pitchFamily="2" charset="-122"/>
              </a:rPr>
              <a:t>Iatrogenic </a:t>
            </a:r>
          </a:p>
          <a:p>
            <a:pPr eaLnBrk="1" hangingPunct="1">
              <a:buFont typeface="Arial" panose="020B0604020202020204" pitchFamily="34" charset="0"/>
              <a:buChar char="•"/>
            </a:pPr>
            <a:r>
              <a:rPr lang="en-US" altLang="en-US" sz="1400">
                <a:latin typeface="Arial" panose="020B0604020202020204" pitchFamily="34" charset="0"/>
                <a:ea typeface="SimSun" panose="02010600030101010101" pitchFamily="2" charset="-122"/>
              </a:rPr>
              <a:t>occupational</a:t>
            </a:r>
          </a:p>
        </p:txBody>
      </p:sp>
      <p:cxnSp>
        <p:nvCxnSpPr>
          <p:cNvPr id="56" name="Straight Connector 55"/>
          <p:cNvCxnSpPr/>
          <p:nvPr/>
        </p:nvCxnSpPr>
        <p:spPr>
          <a:xfrm rot="5400000">
            <a:off x="4533901" y="4686301"/>
            <a:ext cx="228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a:off x="3505200" y="4800600"/>
            <a:ext cx="16002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802188" y="5105400"/>
            <a:ext cx="6080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354388" y="4953000"/>
            <a:ext cx="3032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370" name="TextBox 125"/>
          <p:cNvSpPr txBox="1">
            <a:spLocks noChangeArrowheads="1"/>
          </p:cNvSpPr>
          <p:nvPr/>
        </p:nvSpPr>
        <p:spPr bwMode="auto">
          <a:xfrm>
            <a:off x="3124200" y="5105401"/>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simple</a:t>
            </a:r>
          </a:p>
        </p:txBody>
      </p:sp>
      <p:sp>
        <p:nvSpPr>
          <p:cNvPr id="13371" name="TextBox 127"/>
          <p:cNvSpPr txBox="1">
            <a:spLocks noChangeArrowheads="1"/>
          </p:cNvSpPr>
          <p:nvPr/>
        </p:nvSpPr>
        <p:spPr bwMode="auto">
          <a:xfrm>
            <a:off x="4495800" y="5334001"/>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complex</a:t>
            </a:r>
          </a:p>
        </p:txBody>
      </p:sp>
      <p:cxnSp>
        <p:nvCxnSpPr>
          <p:cNvPr id="62" name="Straight Connector 61"/>
          <p:cNvCxnSpPr/>
          <p:nvPr/>
        </p:nvCxnSpPr>
        <p:spPr>
          <a:xfrm rot="5400000">
            <a:off x="3390107" y="5447507"/>
            <a:ext cx="228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373" name="TextBox 132"/>
          <p:cNvSpPr txBox="1">
            <a:spLocks noChangeArrowheads="1"/>
          </p:cNvSpPr>
          <p:nvPr/>
        </p:nvSpPr>
        <p:spPr bwMode="auto">
          <a:xfrm>
            <a:off x="3124200" y="5562600"/>
            <a:ext cx="129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Psora</a:t>
            </a:r>
          </a:p>
          <a:p>
            <a:pPr eaLnBrk="1" hangingPunct="1"/>
            <a:r>
              <a:rPr lang="en-US" altLang="en-US" sz="1400">
                <a:latin typeface="Arial" panose="020B0604020202020204" pitchFamily="34" charset="0"/>
                <a:ea typeface="SimSun" panose="02010600030101010101" pitchFamily="2" charset="-122"/>
              </a:rPr>
              <a:t>Sycosis</a:t>
            </a:r>
          </a:p>
          <a:p>
            <a:pPr eaLnBrk="1" hangingPunct="1"/>
            <a:r>
              <a:rPr lang="en-US" altLang="en-US" sz="1400">
                <a:latin typeface="Arial" panose="020B0604020202020204" pitchFamily="34" charset="0"/>
                <a:ea typeface="SimSun" panose="02010600030101010101" pitchFamily="2" charset="-122"/>
              </a:rPr>
              <a:t>syphilis</a:t>
            </a:r>
          </a:p>
        </p:txBody>
      </p:sp>
      <p:cxnSp>
        <p:nvCxnSpPr>
          <p:cNvPr id="64" name="Straight Connector 63"/>
          <p:cNvCxnSpPr/>
          <p:nvPr/>
        </p:nvCxnSpPr>
        <p:spPr>
          <a:xfrm rot="5400000">
            <a:off x="5029201" y="5713414"/>
            <a:ext cx="150813" cy="1587"/>
          </a:xfrm>
          <a:prstGeom prst="line">
            <a:avLst/>
          </a:prstGeom>
        </p:spPr>
        <p:style>
          <a:lnRef idx="1">
            <a:schemeClr val="accent1"/>
          </a:lnRef>
          <a:fillRef idx="0">
            <a:schemeClr val="accent1"/>
          </a:fillRef>
          <a:effectRef idx="0">
            <a:schemeClr val="accent1"/>
          </a:effectRef>
          <a:fontRef idx="minor">
            <a:schemeClr val="tx1"/>
          </a:fontRef>
        </p:style>
      </p:cxnSp>
      <p:sp>
        <p:nvSpPr>
          <p:cNvPr id="13375" name="TextBox 137"/>
          <p:cNvSpPr txBox="1">
            <a:spLocks noChangeArrowheads="1"/>
          </p:cNvSpPr>
          <p:nvPr/>
        </p:nvSpPr>
        <p:spPr bwMode="auto">
          <a:xfrm>
            <a:off x="4838700" y="5678489"/>
            <a:ext cx="2895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ea typeface="SimSun" panose="02010600030101010101" pitchFamily="2" charset="-122"/>
              </a:rPr>
              <a:t>Psoric-sycotic</a:t>
            </a:r>
          </a:p>
          <a:p>
            <a:pPr eaLnBrk="1" hangingPunct="1"/>
            <a:r>
              <a:rPr lang="en-US" altLang="en-US" sz="1400">
                <a:latin typeface="Arial" panose="020B0604020202020204" pitchFamily="34" charset="0"/>
                <a:ea typeface="SimSun" panose="02010600030101010101" pitchFamily="2" charset="-122"/>
              </a:rPr>
              <a:t>Psoric-syphilitic</a:t>
            </a:r>
          </a:p>
          <a:p>
            <a:pPr eaLnBrk="1" hangingPunct="1"/>
            <a:r>
              <a:rPr lang="en-US" altLang="en-US" sz="1400">
                <a:latin typeface="Arial" panose="020B0604020202020204" pitchFamily="34" charset="0"/>
                <a:ea typeface="SimSun" panose="02010600030101010101" pitchFamily="2" charset="-122"/>
              </a:rPr>
              <a:t>Syco-syphilitic</a:t>
            </a:r>
          </a:p>
          <a:p>
            <a:pPr eaLnBrk="1" hangingPunct="1"/>
            <a:r>
              <a:rPr lang="en-US" altLang="en-US" sz="1400">
                <a:latin typeface="Arial" panose="020B0604020202020204" pitchFamily="34" charset="0"/>
                <a:ea typeface="SimSun" panose="02010600030101010101" pitchFamily="2" charset="-122"/>
              </a:rPr>
              <a:t>Psoric-sycotic- syphilitic</a:t>
            </a:r>
          </a:p>
        </p:txBody>
      </p:sp>
      <p:sp>
        <p:nvSpPr>
          <p:cNvPr id="13376" name="TextBox 1"/>
          <p:cNvSpPr txBox="1">
            <a:spLocks noChangeArrowheads="1"/>
          </p:cNvSpPr>
          <p:nvPr/>
        </p:nvSpPr>
        <p:spPr bwMode="auto">
          <a:xfrm>
            <a:off x="8231189" y="4568826"/>
            <a:ext cx="1379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Local maladies</a:t>
            </a:r>
          </a:p>
        </p:txBody>
      </p:sp>
      <p:sp>
        <p:nvSpPr>
          <p:cNvPr id="13377" name="TextBox 22"/>
          <p:cNvSpPr txBox="1">
            <a:spLocks noChangeArrowheads="1"/>
          </p:cNvSpPr>
          <p:nvPr/>
        </p:nvSpPr>
        <p:spPr bwMode="auto">
          <a:xfrm>
            <a:off x="8458201" y="2054226"/>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Chronic  d/s</a:t>
            </a:r>
          </a:p>
        </p:txBody>
      </p:sp>
    </p:spTree>
    <p:extLst>
      <p:ext uri="{BB962C8B-B14F-4D97-AF65-F5344CB8AC3E}">
        <p14:creationId xmlns:p14="http://schemas.microsoft.com/office/powerpoint/2010/main" val="2822538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Types  of Acute diseases:</a:t>
            </a:r>
          </a:p>
        </p:txBody>
      </p:sp>
      <p:sp>
        <p:nvSpPr>
          <p:cNvPr id="14339" name="Content Placeholder 2"/>
          <p:cNvSpPr>
            <a:spLocks noGrp="1"/>
          </p:cNvSpPr>
          <p:nvPr>
            <p:ph idx="1"/>
          </p:nvPr>
        </p:nvSpPr>
        <p:spPr bwMode="auto"/>
        <p:txBody>
          <a:bodyPr wrap="square" numCol="1" anchor="t" anchorCtr="0" compatLnSpc="1">
            <a:prstTxWarp prst="textNoShape">
              <a:avLst/>
            </a:prstTxWarp>
          </a:bodyPr>
          <a:lstStyle/>
          <a:p>
            <a:r>
              <a:rPr lang="en-US" altLang="en-US" b="1"/>
              <a:t>§73 – types of acute diseases </a:t>
            </a:r>
          </a:p>
          <a:p>
            <a:endParaRPr lang="en-US" altLang="en-US" b="1" smtClean="0"/>
          </a:p>
          <a:p>
            <a:r>
              <a:rPr lang="en-US" altLang="en-US" b="1" smtClean="0"/>
              <a:t>Acute disease</a:t>
            </a:r>
          </a:p>
          <a:p>
            <a:pPr lvl="1"/>
            <a:r>
              <a:rPr lang="en-US" altLang="en-US" sz="3200" b="1"/>
              <a:t>individual</a:t>
            </a:r>
          </a:p>
          <a:p>
            <a:pPr lvl="1"/>
            <a:r>
              <a:rPr lang="en-US" altLang="en-US" sz="3200" b="1"/>
              <a:t>sporadic</a:t>
            </a:r>
          </a:p>
          <a:p>
            <a:pPr lvl="1"/>
            <a:r>
              <a:rPr lang="en-US" altLang="en-US" sz="3200" b="1"/>
              <a:t>epidemic</a:t>
            </a:r>
          </a:p>
          <a:p>
            <a:endParaRPr lang="en-US" altLang="en-US" b="1" smtClean="0"/>
          </a:p>
          <a:p>
            <a:endParaRPr lang="en-US" altLang="en-US" smtClean="0"/>
          </a:p>
          <a:p>
            <a:endParaRPr lang="en-US" altLang="en-US" smtClean="0"/>
          </a:p>
        </p:txBody>
      </p:sp>
    </p:spTree>
    <p:extLst>
      <p:ext uri="{BB962C8B-B14F-4D97-AF65-F5344CB8AC3E}">
        <p14:creationId xmlns:p14="http://schemas.microsoft.com/office/powerpoint/2010/main" val="4135664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defRPr/>
            </a:pPr>
            <a:r>
              <a:rPr lang="en-US" sz="2400" dirty="0"/>
              <a:t>Individual:</a:t>
            </a:r>
          </a:p>
          <a:p>
            <a:pPr>
              <a:defRPr/>
            </a:pPr>
            <a:r>
              <a:rPr lang="en-US" sz="2400" dirty="0"/>
              <a:t>This is a type of disease which attacks the humans individually due to some exciting cause of mental or physical origin .</a:t>
            </a:r>
          </a:p>
          <a:p>
            <a:pPr>
              <a:defRPr/>
            </a:pPr>
            <a:r>
              <a:rPr lang="en-US" sz="2400" dirty="0"/>
              <a:t>(This acute disease is nothing but transient explosion of the latent </a:t>
            </a:r>
            <a:r>
              <a:rPr lang="en-US" sz="2400" dirty="0" err="1"/>
              <a:t>psora</a:t>
            </a:r>
            <a:r>
              <a:rPr lang="en-US" sz="2400" dirty="0"/>
              <a:t>). </a:t>
            </a:r>
          </a:p>
          <a:p>
            <a:pPr>
              <a:defRPr/>
            </a:pPr>
            <a:r>
              <a:rPr lang="en-US" sz="2400" dirty="0"/>
              <a:t>Example: </a:t>
            </a:r>
          </a:p>
          <a:p>
            <a:pPr marL="114300" indent="0">
              <a:buNone/>
              <a:defRPr/>
            </a:pPr>
            <a:r>
              <a:rPr lang="en-US" sz="2400" dirty="0"/>
              <a:t>          Excessive intake of food or deficient supply of it, severe chill, over heating, strain, mental emotions </a:t>
            </a:r>
            <a:r>
              <a:rPr lang="en-US" sz="2400" dirty="0" err="1"/>
              <a:t>etc</a:t>
            </a:r>
            <a:r>
              <a:rPr lang="en-US" sz="2400" dirty="0"/>
              <a:t> act as exciting cause to develop individual acute diseases.</a:t>
            </a:r>
          </a:p>
          <a:p>
            <a:pPr>
              <a:defRPr/>
            </a:pPr>
            <a:endParaRPr lang="en-US" sz="2400" dirty="0"/>
          </a:p>
          <a:p>
            <a:pPr>
              <a:defRPr/>
            </a:pPr>
            <a:endParaRPr lang="en-US" sz="2400" b="1" dirty="0"/>
          </a:p>
          <a:p>
            <a:pPr>
              <a:defRPr/>
            </a:pPr>
            <a:endParaRPr lang="en-US" sz="1400" dirty="0"/>
          </a:p>
          <a:p>
            <a:pPr>
              <a:defRPr/>
            </a:pPr>
            <a:endParaRPr lang="en-US" sz="2000" dirty="0"/>
          </a:p>
        </p:txBody>
      </p:sp>
    </p:spTree>
    <p:extLst>
      <p:ext uri="{BB962C8B-B14F-4D97-AF65-F5344CB8AC3E}">
        <p14:creationId xmlns:p14="http://schemas.microsoft.com/office/powerpoint/2010/main" val="3783802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b="1" smtClean="0"/>
              <a:t>Sporadic :</a:t>
            </a:r>
            <a:br>
              <a:rPr lang="en-US" altLang="en-US" b="1" smtClean="0"/>
            </a:br>
            <a:endParaRPr lang="en-US" altLang="en-US" smtClean="0"/>
          </a:p>
        </p:txBody>
      </p:sp>
      <p:sp>
        <p:nvSpPr>
          <p:cNvPr id="3" name="Content Placeholder 2"/>
          <p:cNvSpPr>
            <a:spLocks noGrp="1"/>
          </p:cNvSpPr>
          <p:nvPr>
            <p:ph idx="1"/>
          </p:nvPr>
        </p:nvSpPr>
        <p:spPr/>
        <p:txBody>
          <a:bodyPr/>
          <a:lstStyle/>
          <a:p>
            <a:pPr>
              <a:defRPr/>
            </a:pPr>
            <a:r>
              <a:rPr lang="en-US" sz="2400" dirty="0"/>
              <a:t>These are the type of acute diseases that attack several persons at the same time here and there.</a:t>
            </a:r>
          </a:p>
          <a:p>
            <a:pPr>
              <a:defRPr/>
            </a:pPr>
            <a:r>
              <a:rPr lang="en-US" sz="2400" dirty="0"/>
              <a:t> The exciting cause may be either climatic influences, atmospheric or physical agents (meteoric), or influences in the soil, water</a:t>
            </a:r>
            <a:br>
              <a:rPr lang="en-US" sz="2400" dirty="0"/>
            </a:br>
            <a:r>
              <a:rPr lang="en-US" sz="2400" dirty="0"/>
              <a:t>(telluric) .</a:t>
            </a:r>
          </a:p>
          <a:p>
            <a:pPr marL="114300" indent="0">
              <a:buNone/>
              <a:defRPr/>
            </a:pPr>
            <a:r>
              <a:rPr lang="en-US" sz="2400" dirty="0"/>
              <a:t>      </a:t>
            </a:r>
          </a:p>
          <a:p>
            <a:pPr>
              <a:defRPr/>
            </a:pPr>
            <a:endParaRPr lang="en-US" sz="2400" dirty="0"/>
          </a:p>
        </p:txBody>
      </p:sp>
    </p:spTree>
    <p:extLst>
      <p:ext uri="{BB962C8B-B14F-4D97-AF65-F5344CB8AC3E}">
        <p14:creationId xmlns:p14="http://schemas.microsoft.com/office/powerpoint/2010/main" val="2116807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smtClean="0"/>
              <a:t>Epidemic diseases  </a:t>
            </a:r>
            <a:r>
              <a:rPr lang="en-US" altLang="en-US" sz="3600"/>
              <a:t>:</a:t>
            </a:r>
            <a:br>
              <a:rPr lang="en-US" altLang="en-US" sz="3600"/>
            </a:br>
            <a:endParaRPr lang="en-US" altLang="en-US" smtClean="0"/>
          </a:p>
        </p:txBody>
      </p:sp>
      <p:sp>
        <p:nvSpPr>
          <p:cNvPr id="17411" name="Content Placeholder 2"/>
          <p:cNvSpPr>
            <a:spLocks noGrp="1"/>
          </p:cNvSpPr>
          <p:nvPr>
            <p:ph idx="1"/>
          </p:nvPr>
        </p:nvSpPr>
        <p:spPr bwMode="auto"/>
        <p:txBody>
          <a:bodyPr wrap="square" numCol="1" anchor="t" anchorCtr="0" compatLnSpc="1">
            <a:prstTxWarp prst="textNoShape">
              <a:avLst/>
            </a:prstTxWarp>
          </a:bodyPr>
          <a:lstStyle/>
          <a:p>
            <a:r>
              <a:rPr lang="en-US" altLang="en-US"/>
              <a:t>Epidemic diseases are the type of acute diseases that affects many persons, with very similar sufferings from the same cause.</a:t>
            </a:r>
          </a:p>
          <a:p>
            <a:r>
              <a:rPr lang="en-US" altLang="en-US"/>
              <a:t>Hahnemann uses the word infectious, in this context, because the epidemic disease becomes infectious when it spreads among the thickly populated areas.</a:t>
            </a:r>
          </a:p>
          <a:p>
            <a:endParaRPr lang="en-US" altLang="en-US"/>
          </a:p>
        </p:txBody>
      </p:sp>
    </p:spTree>
    <p:extLst>
      <p:ext uri="{BB962C8B-B14F-4D97-AF65-F5344CB8AC3E}">
        <p14:creationId xmlns:p14="http://schemas.microsoft.com/office/powerpoint/2010/main" val="2572375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sp>
        <p:nvSpPr>
          <p:cNvPr id="18435" name="Content Placeholder 2"/>
          <p:cNvSpPr>
            <a:spLocks noGrp="1"/>
          </p:cNvSpPr>
          <p:nvPr>
            <p:ph idx="1"/>
          </p:nvPr>
        </p:nvSpPr>
        <p:spPr bwMode="auto"/>
        <p:txBody>
          <a:bodyPr wrap="square" numCol="1" anchor="t" anchorCtr="0" compatLnSpc="1">
            <a:prstTxWarp prst="textNoShape">
              <a:avLst/>
            </a:prstTxWarp>
          </a:bodyPr>
          <a:lstStyle/>
          <a:p>
            <a:pPr marL="0" indent="0">
              <a:buNone/>
            </a:pPr>
            <a:r>
              <a:rPr lang="en-US" altLang="en-US" sz="4800" b="1">
                <a:latin typeface="Adobe Garamond Pro Bold" panose="02020702060506020403" pitchFamily="18" charset="0"/>
              </a:rPr>
              <a:t>            </a:t>
            </a:r>
          </a:p>
          <a:p>
            <a:pPr marL="0" indent="0">
              <a:buNone/>
            </a:pPr>
            <a:r>
              <a:rPr lang="en-US" altLang="en-US" sz="4800" b="1">
                <a:latin typeface="Adobe Garamond Pro Bold" panose="02020702060506020403" pitchFamily="18" charset="0"/>
              </a:rPr>
              <a:t>             APHORISMS</a:t>
            </a:r>
          </a:p>
        </p:txBody>
      </p:sp>
    </p:spTree>
    <p:extLst>
      <p:ext uri="{BB962C8B-B14F-4D97-AF65-F5344CB8AC3E}">
        <p14:creationId xmlns:p14="http://schemas.microsoft.com/office/powerpoint/2010/main" val="1660613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smtClean="0"/>
              <a:t>Genus epidemicus :</a:t>
            </a:r>
            <a:endParaRPr lang="en-US" altLang="en-US" smtClean="0"/>
          </a:p>
        </p:txBody>
      </p:sp>
      <p:sp>
        <p:nvSpPr>
          <p:cNvPr id="19459" name="Content Placeholder 2"/>
          <p:cNvSpPr>
            <a:spLocks noGrp="1"/>
          </p:cNvSpPr>
          <p:nvPr>
            <p:ph idx="1"/>
          </p:nvPr>
        </p:nvSpPr>
        <p:spPr bwMode="auto"/>
        <p:txBody>
          <a:bodyPr wrap="square" numCol="1" anchor="t" anchorCtr="0" compatLnSpc="1">
            <a:prstTxWarp prst="textNoShape">
              <a:avLst/>
            </a:prstTxWarp>
          </a:bodyPr>
          <a:lstStyle/>
          <a:p>
            <a:r>
              <a:rPr lang="en-US" altLang="en-US" sz="2400" b="1"/>
              <a:t>Genus epidemicus is the remedy selected homeopathically to those diseases in which several people have similar sufferings from the same cause. This genus epidemicus can be used not only as a curative but also as a preventive against this particular epidemic only. </a:t>
            </a:r>
          </a:p>
          <a:p>
            <a:r>
              <a:rPr lang="en-US" altLang="en-US" sz="2400" b="1"/>
              <a:t>For every new epidemic disease, the physician has to select a new“ genus epidemicus“ separately.</a:t>
            </a:r>
            <a:br>
              <a:rPr lang="en-US" altLang="en-US" sz="2400" b="1"/>
            </a:br>
            <a:endParaRPr lang="en-US" altLang="en-US" sz="2400" b="1"/>
          </a:p>
        </p:txBody>
      </p:sp>
    </p:spTree>
    <p:extLst>
      <p:ext uri="{BB962C8B-B14F-4D97-AF65-F5344CB8AC3E}">
        <p14:creationId xmlns:p14="http://schemas.microsoft.com/office/powerpoint/2010/main" val="3128121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p:txBody>
          <a:bodyPr wrap="square" numCol="1" anchor="t" anchorCtr="0" compatLnSpc="1">
            <a:prstTxWarp prst="textNoShape">
              <a:avLst/>
            </a:prstTxWarp>
          </a:bodyPr>
          <a:lstStyle/>
          <a:p>
            <a:pPr marL="0" indent="0">
              <a:buNone/>
            </a:pPr>
            <a:r>
              <a:rPr lang="en-US" altLang="en-US" b="1" smtClean="0"/>
              <a:t>     Genus </a:t>
            </a:r>
          </a:p>
          <a:p>
            <a:pPr marL="0" indent="0">
              <a:buNone/>
            </a:pPr>
            <a:r>
              <a:rPr lang="en-US" altLang="en-US" b="1" smtClean="0"/>
              <a:t>Epidemicus (A Remedy)</a:t>
            </a:r>
          </a:p>
          <a:p>
            <a:pPr marL="0" indent="0">
              <a:buNone/>
            </a:pPr>
            <a:r>
              <a:rPr lang="en-US" altLang="en-US" b="1" smtClean="0"/>
              <a:t>Disease </a:t>
            </a:r>
          </a:p>
          <a:p>
            <a:pPr marL="0" indent="0">
              <a:buNone/>
            </a:pPr>
            <a:r>
              <a:rPr lang="en-US" altLang="en-US" b="1" smtClean="0"/>
              <a:t>                                    Several people</a:t>
            </a:r>
          </a:p>
          <a:p>
            <a:pPr marL="0" indent="0">
              <a:buNone/>
            </a:pPr>
            <a:r>
              <a:rPr lang="en-US" altLang="en-US" b="1" smtClean="0"/>
              <a:t>                                         affected </a:t>
            </a:r>
          </a:p>
          <a:p>
            <a:pPr marL="0" indent="0">
              <a:buNone/>
            </a:pPr>
            <a:endParaRPr lang="en-US" altLang="en-US" b="1" smtClean="0"/>
          </a:p>
          <a:p>
            <a:pPr marL="0" indent="0">
              <a:buNone/>
            </a:pPr>
            <a:endParaRPr lang="en-US" altLang="en-US" b="1" smtClean="0"/>
          </a:p>
          <a:p>
            <a:pPr marL="0" indent="0">
              <a:buNone/>
            </a:pPr>
            <a:r>
              <a:rPr lang="en-US" altLang="en-US" b="1" smtClean="0"/>
              <a:t>                               By the same cause</a:t>
            </a:r>
            <a:endParaRPr lang="en-US" altLang="en-US" smtClean="0"/>
          </a:p>
        </p:txBody>
      </p:sp>
      <p:sp>
        <p:nvSpPr>
          <p:cNvPr id="4" name="Right Arrow 3"/>
          <p:cNvSpPr/>
          <p:nvPr/>
        </p:nvSpPr>
        <p:spPr>
          <a:xfrm>
            <a:off x="3581400" y="2819400"/>
            <a:ext cx="30480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7467600" y="4419600"/>
            <a:ext cx="484188" cy="1208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68010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ea typeface="Microsoft YaHei" panose="020B0503020204020204" pitchFamily="34" charset="-122"/>
              </a:rPr>
              <a:t>PROPHYLAXIS :</a:t>
            </a:r>
            <a:endParaRPr lang="en-US" altLang="en-US" smtClean="0"/>
          </a:p>
        </p:txBody>
      </p:sp>
      <p:sp>
        <p:nvSpPr>
          <p:cNvPr id="4099" name="Content Placeholder 2"/>
          <p:cNvSpPr>
            <a:spLocks noGrp="1"/>
          </p:cNvSpPr>
          <p:nvPr>
            <p:ph idx="1"/>
          </p:nvPr>
        </p:nvSpPr>
        <p:spPr>
          <a:xfrm>
            <a:off x="1787525" y="1219200"/>
            <a:ext cx="7386638" cy="5638800"/>
          </a:xfrm>
        </p:spPr>
        <p:txBody>
          <a:bodyPr/>
          <a:lstStyle/>
          <a:p>
            <a:pPr marL="863600" indent="-646113">
              <a:spcAft>
                <a:spcPts val="12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b="1" dirty="0">
                <a:latin typeface="Times New Roman" pitchFamily="18" charset="0"/>
                <a:ea typeface="Microsoft YaHei" charset="-122"/>
                <a:cs typeface="Times New Roman" pitchFamily="18" charset="0"/>
              </a:rPr>
              <a:t>1. Prophylaxis :</a:t>
            </a:r>
          </a:p>
          <a:p>
            <a:pPr marL="863600" indent="-646113">
              <a:spcAft>
                <a:spcPts val="12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b="1" dirty="0">
                <a:latin typeface="Times New Roman" pitchFamily="18" charset="0"/>
                <a:ea typeface="Microsoft YaHei" charset="-122"/>
                <a:cs typeface="Times New Roman" pitchFamily="18" charset="0"/>
              </a:rPr>
              <a:t>synonyms: </a:t>
            </a:r>
          </a:p>
          <a:p>
            <a:pPr marL="560387">
              <a:spcAft>
                <a:spcPts val="1225"/>
              </a:spcAft>
              <a:buSzPct val="45000"/>
              <a:buFont typeface="Wingdings" pitchFamily="2" charset="2"/>
              <a:buChar char="v"/>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b="1" dirty="0">
                <a:latin typeface="Times New Roman" pitchFamily="18" charset="0"/>
                <a:ea typeface="Microsoft YaHei" charset="-122"/>
                <a:cs typeface="Times New Roman" pitchFamily="18" charset="0"/>
              </a:rPr>
              <a:t>Preventive treatment, </a:t>
            </a:r>
          </a:p>
          <a:p>
            <a:pPr marL="560387">
              <a:spcAft>
                <a:spcPts val="1225"/>
              </a:spcAft>
              <a:buSzPct val="45000"/>
              <a:buFont typeface="Wingdings" pitchFamily="2" charset="2"/>
              <a:buChar char="v"/>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b="1" dirty="0">
                <a:latin typeface="Times New Roman" pitchFamily="18" charset="0"/>
                <a:ea typeface="Microsoft YaHei" charset="-122"/>
                <a:cs typeface="Times New Roman" pitchFamily="18" charset="0"/>
              </a:rPr>
              <a:t>Prevention, </a:t>
            </a:r>
          </a:p>
          <a:p>
            <a:pPr marL="560387">
              <a:spcAft>
                <a:spcPts val="1225"/>
              </a:spcAft>
              <a:buSzPct val="45000"/>
              <a:buFont typeface="Wingdings" pitchFamily="2" charset="2"/>
              <a:buChar char="v"/>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b="1" dirty="0">
                <a:latin typeface="Times New Roman" pitchFamily="18" charset="0"/>
                <a:ea typeface="Microsoft YaHei" charset="-122"/>
                <a:cs typeface="Times New Roman" pitchFamily="18" charset="0"/>
              </a:rPr>
              <a:t>Protection .</a:t>
            </a:r>
          </a:p>
          <a:p>
            <a:pPr marL="863600" indent="-646113">
              <a:spcAft>
                <a:spcPts val="12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b="1" dirty="0">
                <a:latin typeface="Times New Roman" pitchFamily="18" charset="0"/>
                <a:ea typeface="Microsoft YaHei" charset="-122"/>
                <a:cs typeface="Times New Roman" pitchFamily="18" charset="0"/>
              </a:rPr>
              <a:t>Origin :</a:t>
            </a:r>
          </a:p>
          <a:p>
            <a:pPr marL="863600" indent="-646113">
              <a:spcAft>
                <a:spcPts val="12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b="1" dirty="0">
                <a:latin typeface="Times New Roman" pitchFamily="18" charset="0"/>
                <a:ea typeface="Microsoft YaHei" charset="-122"/>
                <a:cs typeface="Times New Roman" pitchFamily="18" charset="0"/>
              </a:rPr>
              <a:t> The word is Greek in origin, from the word ;</a:t>
            </a:r>
            <a:r>
              <a:rPr lang="en-US" sz="2400" b="1" dirty="0" err="1">
                <a:latin typeface="Times New Roman" pitchFamily="18" charset="0"/>
                <a:ea typeface="Microsoft YaHei" charset="-122"/>
                <a:cs typeface="Times New Roman" pitchFamily="18" charset="0"/>
              </a:rPr>
              <a:t>phylax</a:t>
            </a:r>
            <a:r>
              <a:rPr lang="en-US" sz="2400" b="1" dirty="0">
                <a:latin typeface="Times New Roman" pitchFamily="18" charset="0"/>
                <a:ea typeface="Microsoft YaHei" charset="-122"/>
                <a:cs typeface="Times New Roman" pitchFamily="18" charset="0"/>
              </a:rPr>
              <a:t>, meaning ;to guard</a:t>
            </a:r>
            <a:r>
              <a:rPr lang="en-US" sz="1800" b="1" dirty="0">
                <a:ea typeface="Microsoft YaHei" charset="-122"/>
              </a:rPr>
              <a:t>; </a:t>
            </a:r>
          </a:p>
        </p:txBody>
      </p:sp>
    </p:spTree>
    <p:extLst>
      <p:ext uri="{BB962C8B-B14F-4D97-AF65-F5344CB8AC3E}">
        <p14:creationId xmlns:p14="http://schemas.microsoft.com/office/powerpoint/2010/main" val="906786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43076" y="227014"/>
            <a:ext cx="7477125" cy="2058987"/>
          </a:xfrm>
        </p:spPr>
        <p:txBody>
          <a:bodyPr/>
          <a:lstStyle/>
          <a:p>
            <a:r>
              <a:rPr lang="en-US" altLang="en-US" sz="3600" b="1"/>
              <a:t>CASE TAKING IN Genus epidemicus : §  102</a:t>
            </a:r>
            <a:r>
              <a:rPr lang="en-US" altLang="en-US" sz="3600"/>
              <a:t/>
            </a:r>
            <a:br>
              <a:rPr lang="en-US" altLang="en-US" sz="3600"/>
            </a:br>
            <a:endParaRPr lang="en-US" altLang="en-US" sz="3600" b="1"/>
          </a:p>
        </p:txBody>
      </p:sp>
      <p:sp>
        <p:nvSpPr>
          <p:cNvPr id="21507" name="Content Placeholder 2"/>
          <p:cNvSpPr>
            <a:spLocks noGrp="1"/>
          </p:cNvSpPr>
          <p:nvPr>
            <p:ph idx="1"/>
          </p:nvPr>
        </p:nvSpPr>
        <p:spPr bwMode="auto"/>
        <p:txBody>
          <a:bodyPr wrap="square" numCol="1" anchor="t" anchorCtr="0" compatLnSpc="1">
            <a:prstTxWarp prst="textNoShape">
              <a:avLst/>
            </a:prstTxWarp>
          </a:bodyPr>
          <a:lstStyle/>
          <a:p>
            <a:pPr marL="0" indent="0">
              <a:buNone/>
            </a:pPr>
            <a:r>
              <a:rPr lang="en-US" altLang="en-US" sz="2400"/>
              <a:t>      1.To find the true picture of the epidemic disease </a:t>
            </a:r>
            <a:br>
              <a:rPr lang="en-US" altLang="en-US" sz="2400"/>
            </a:br>
            <a:r>
              <a:rPr lang="en-US" altLang="en-US" sz="2400"/>
              <a:t> we need to write down the signs and symptoms collected from those affected by it. </a:t>
            </a:r>
          </a:p>
          <a:p>
            <a:pPr marL="0" indent="0">
              <a:buNone/>
            </a:pPr>
            <a:r>
              <a:rPr lang="en-US" altLang="en-US" sz="2400"/>
              <a:t>     2.After noting all these symptoms we have to elicit  the prominent and peculiar symptom of the  disease. In epidemic disease  all are exposed to particular cause .</a:t>
            </a:r>
          </a:p>
          <a:p>
            <a:pPr marL="0" indent="0">
              <a:buNone/>
            </a:pPr>
            <a:r>
              <a:rPr lang="en-US" altLang="en-US" sz="2400"/>
              <a:t>    3.But  to get the complete picture of all the totality we have to take survey of this particular suffering from several patients of different  constitutions .</a:t>
            </a:r>
          </a:p>
        </p:txBody>
      </p:sp>
    </p:spTree>
    <p:extLst>
      <p:ext uri="{BB962C8B-B14F-4D97-AF65-F5344CB8AC3E}">
        <p14:creationId xmlns:p14="http://schemas.microsoft.com/office/powerpoint/2010/main" val="915446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bwMode="auto"/>
        <p:txBody>
          <a:bodyPr wrap="square" numCol="1" anchor="t" anchorCtr="0" compatLnSpc="1">
            <a:prstTxWarp prst="textNoShape">
              <a:avLst/>
            </a:prstTxWarp>
          </a:bodyPr>
          <a:lstStyle/>
          <a:p>
            <a:pPr marL="0" indent="0">
              <a:buNone/>
            </a:pPr>
            <a:r>
              <a:rPr lang="en-US" altLang="en-US" sz="2400"/>
              <a:t>4. Hence to select a specific remedy for a disease, we require collecting all its peculiar signs and symptoms from patients who are affected by it and then the remedy that suits the  prominent peculiar and characteristic symptoms of totality has to be selected.</a:t>
            </a:r>
          </a:p>
          <a:p>
            <a:pPr marL="0" indent="0">
              <a:buNone/>
            </a:pPr>
            <a:r>
              <a:rPr lang="en-US" altLang="en-US" sz="2400"/>
              <a:t>5. The medicine that covers totality of symptom of epidemic disease is called as genus epidemicus .</a:t>
            </a:r>
            <a:br>
              <a:rPr lang="en-US" altLang="en-US" sz="2400"/>
            </a:br>
            <a:endParaRPr lang="en-US" altLang="en-US" sz="2400"/>
          </a:p>
        </p:txBody>
      </p:sp>
    </p:spTree>
    <p:extLst>
      <p:ext uri="{BB962C8B-B14F-4D97-AF65-F5344CB8AC3E}">
        <p14:creationId xmlns:p14="http://schemas.microsoft.com/office/powerpoint/2010/main" val="4101089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bwMode="auto"/>
        <p:txBody>
          <a:bodyPr wrap="square" numCol="1" anchor="t" anchorCtr="0" compatLnSpc="1">
            <a:prstTxWarp prst="textNoShape">
              <a:avLst/>
            </a:prstTxWarp>
          </a:bodyPr>
          <a:lstStyle/>
          <a:p>
            <a:r>
              <a:rPr lang="en-US" altLang="en-US" b="1"/>
              <a:t>Uses of the genus epidemicus :</a:t>
            </a:r>
            <a:br>
              <a:rPr lang="en-US" altLang="en-US" b="1"/>
            </a:br>
            <a:r>
              <a:rPr lang="en-US" altLang="en-US" b="1"/>
              <a:t>1.For the treatment of the epidemic disease: Once the task of selecting the genus epidemicus is over, the labor of selecting individual remedy for each and every person separately is also over. This helps in saving the time of the physician and helps in treating several patients in relatively short period in effective manner.</a:t>
            </a:r>
            <a:br>
              <a:rPr lang="en-US" altLang="en-US" b="1"/>
            </a:br>
            <a:endParaRPr lang="en-US" altLang="en-US" b="1"/>
          </a:p>
        </p:txBody>
      </p:sp>
    </p:spTree>
    <p:extLst>
      <p:ext uri="{BB962C8B-B14F-4D97-AF65-F5344CB8AC3E}">
        <p14:creationId xmlns:p14="http://schemas.microsoft.com/office/powerpoint/2010/main" val="2062548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p:txBody>
          <a:bodyPr wrap="square" numCol="1" anchor="t" anchorCtr="0" compatLnSpc="1">
            <a:prstTxWarp prst="textNoShape">
              <a:avLst/>
            </a:prstTxWarp>
          </a:bodyPr>
          <a:lstStyle/>
          <a:p>
            <a:r>
              <a:rPr lang="en-US" altLang="en-US" b="1" smtClean="0"/>
              <a:t>2.For the preventive purposes: The same genus epidemicus can be</a:t>
            </a:r>
            <a:br>
              <a:rPr lang="en-US" altLang="en-US" b="1" smtClean="0"/>
            </a:br>
            <a:r>
              <a:rPr lang="en-US" altLang="en-US" b="1" smtClean="0"/>
              <a:t>used as the preventive medicine for each and every healthy person in that epidemic area. Hence genus epidemicus is used as preventive as well as the curative remedy .</a:t>
            </a:r>
          </a:p>
          <a:p>
            <a:endParaRPr lang="en-US" altLang="en-US" smtClean="0"/>
          </a:p>
        </p:txBody>
      </p:sp>
    </p:spTree>
    <p:extLst>
      <p:ext uri="{BB962C8B-B14F-4D97-AF65-F5344CB8AC3E}">
        <p14:creationId xmlns:p14="http://schemas.microsoft.com/office/powerpoint/2010/main" val="3723422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p:txBody>
          <a:bodyPr wrap="square" numCol="1" anchor="t" anchorCtr="0" compatLnSpc="1">
            <a:prstTxWarp prst="textNoShape">
              <a:avLst/>
            </a:prstTxWarp>
          </a:bodyPr>
          <a:lstStyle/>
          <a:p>
            <a:pPr marL="0" indent="0">
              <a:buNone/>
            </a:pPr>
            <a:r>
              <a:rPr lang="en-US" altLang="en-US" sz="4000" b="1" i="1">
                <a:latin typeface="Adobe Caslon Pro Bold" panose="0205070206050A020403" pitchFamily="18" charset="0"/>
              </a:rPr>
              <a:t>     EXAMPLES OF GENUS EPIDEMICUS REMEDY  BY                    DR. HAHNEMANN</a:t>
            </a:r>
          </a:p>
        </p:txBody>
      </p:sp>
    </p:spTree>
    <p:extLst>
      <p:ext uri="{BB962C8B-B14F-4D97-AF65-F5344CB8AC3E}">
        <p14:creationId xmlns:p14="http://schemas.microsoft.com/office/powerpoint/2010/main" val="352231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bwMode="auto"/>
        <p:txBody>
          <a:bodyPr wrap="square" numCol="1" anchor="t" anchorCtr="0" compatLnSpc="1">
            <a:prstTxWarp prst="textNoShape">
              <a:avLst/>
            </a:prstTxWarp>
          </a:bodyPr>
          <a:lstStyle/>
          <a:p>
            <a:r>
              <a:rPr lang="en-US" altLang="en-US" b="1"/>
              <a:t>Example: (footnote to § 73)</a:t>
            </a:r>
          </a:p>
          <a:p>
            <a:r>
              <a:rPr lang="en-US" altLang="en-US" b="1"/>
              <a:t>Hahnemann used “Belladonna” as genus epidemicus for the epidemic</a:t>
            </a:r>
            <a:br>
              <a:rPr lang="en-US" altLang="en-US" b="1"/>
            </a:br>
            <a:r>
              <a:rPr lang="en-US" altLang="en-US" b="1"/>
              <a:t>diseases called the Scarlet fever in the year 1801.</a:t>
            </a:r>
          </a:p>
          <a:p>
            <a:r>
              <a:rPr lang="en-US" altLang="en-US" b="1"/>
              <a:t>A kind of purpura miliaris which came from the west was also successfully controlled by the use of Aconite. This was the genus epidemicus of that particular epidemic .</a:t>
            </a:r>
            <a:br>
              <a:rPr lang="en-US" altLang="en-US" b="1"/>
            </a:br>
            <a:endParaRPr lang="en-US" altLang="en-US" b="1"/>
          </a:p>
          <a:p>
            <a:endParaRPr lang="en-US" altLang="en-US"/>
          </a:p>
        </p:txBody>
      </p:sp>
    </p:spTree>
    <p:extLst>
      <p:ext uri="{BB962C8B-B14F-4D97-AF65-F5344CB8AC3E}">
        <p14:creationId xmlns:p14="http://schemas.microsoft.com/office/powerpoint/2010/main" val="3500357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bwMode="auto"/>
        <p:txBody>
          <a:bodyPr wrap="square" numCol="1" anchor="t" anchorCtr="0" compatLnSpc="1">
            <a:prstTxWarp prst="textNoShape">
              <a:avLst/>
            </a:prstTxWarp>
          </a:bodyPr>
          <a:lstStyle/>
          <a:p>
            <a:pPr marL="0" indent="0">
              <a:buNone/>
            </a:pPr>
            <a:r>
              <a:rPr lang="en-US" altLang="en-US" sz="4000" b="1">
                <a:latin typeface="Adobe Song Std L" pitchFamily="18" charset="-128"/>
                <a:ea typeface="Adobe Song Std L" pitchFamily="18" charset="-128"/>
              </a:rPr>
              <a:t>       </a:t>
            </a:r>
          </a:p>
          <a:p>
            <a:pPr marL="0" indent="0">
              <a:buNone/>
            </a:pPr>
            <a:endParaRPr lang="en-US" altLang="en-US" sz="4000" b="1">
              <a:latin typeface="Adobe Song Std L" pitchFamily="18" charset="-128"/>
              <a:ea typeface="Adobe Song Std L" pitchFamily="18" charset="-128"/>
            </a:endParaRPr>
          </a:p>
          <a:p>
            <a:pPr marL="0" indent="0">
              <a:buNone/>
            </a:pPr>
            <a:endParaRPr lang="en-US" altLang="en-US" sz="4000" b="1">
              <a:latin typeface="Adobe Song Std L" pitchFamily="18" charset="-128"/>
              <a:ea typeface="Adobe Song Std L" pitchFamily="18" charset="-128"/>
            </a:endParaRPr>
          </a:p>
          <a:p>
            <a:pPr marL="0" indent="0">
              <a:buNone/>
            </a:pPr>
            <a:r>
              <a:rPr lang="en-US" altLang="en-US" sz="4000" b="1">
                <a:latin typeface="Adobe Song Std L" pitchFamily="18" charset="-128"/>
                <a:ea typeface="Adobe Song Std L" pitchFamily="18" charset="-128"/>
              </a:rPr>
              <a:t>         LESSER WRITTINGS</a:t>
            </a:r>
          </a:p>
        </p:txBody>
      </p:sp>
    </p:spTree>
    <p:extLst>
      <p:ext uri="{BB962C8B-B14F-4D97-AF65-F5344CB8AC3E}">
        <p14:creationId xmlns:p14="http://schemas.microsoft.com/office/powerpoint/2010/main" val="4263745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lstStyle/>
          <a:p>
            <a:r>
              <a:rPr lang="en-US" altLang="en-US" sz="2800" b="1">
                <a:latin typeface="Times New Roman" panose="02020603050405020304" pitchFamily="18" charset="0"/>
                <a:cs typeface="Times New Roman" panose="02020603050405020304" pitchFamily="18" charset="0"/>
              </a:rPr>
              <a:t>PREVENTION OF ASCIATIC CHOLERA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             (DR.BOENNINGHAUSEN)</a:t>
            </a:r>
            <a:endParaRPr lang="tr-TR" altLang="en-US" sz="2800" b="1">
              <a:latin typeface="Times New Roman" panose="02020603050405020304" pitchFamily="18" charset="0"/>
              <a:cs typeface="Times New Roman" panose="02020603050405020304" pitchFamily="18" charset="0"/>
            </a:endParaRPr>
          </a:p>
        </p:txBody>
      </p:sp>
      <p:sp>
        <p:nvSpPr>
          <p:cNvPr id="28675" name="2 İçerik Yer Tutucusu"/>
          <p:cNvSpPr>
            <a:spLocks noGrp="1"/>
          </p:cNvSpPr>
          <p:nvPr>
            <p:ph idx="1"/>
          </p:nvPr>
        </p:nvSpPr>
        <p:spPr bwMode="auto"/>
        <p:txBody>
          <a:bodyPr wrap="square" numCol="1" anchor="t" anchorCtr="0" compatLnSpc="1">
            <a:prstTxWarp prst="textNoShape">
              <a:avLst/>
            </a:prstTxWarp>
          </a:bodyPr>
          <a:lstStyle/>
          <a:p>
            <a:pPr>
              <a:buFont typeface="Wingdings" panose="05000000000000000000" pitchFamily="2" charset="2"/>
              <a:buChar char="q"/>
            </a:pPr>
            <a:r>
              <a:rPr lang="en-US" altLang="en-US" smtClean="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Intake of Cuprum with good and moderate diet and proper attentive cleanliness is the best preventive and protective measure.</a:t>
            </a:r>
          </a:p>
          <a:p>
            <a:pP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healthy individuals in the affected area should take once every week  a small globule  of cuprum in the morning  and not to drink anything immediately afterward.</a:t>
            </a:r>
          </a:p>
          <a:p>
            <a:pPr>
              <a:buFont typeface="Wingdings" panose="05000000000000000000" pitchFamily="2" charset="2"/>
              <a:buChar char="q"/>
            </a:pPr>
            <a:r>
              <a:rPr lang="tr-TR" altLang="en-US" sz="2400"/>
              <a:t> </a:t>
            </a:r>
            <a:r>
              <a:rPr lang="en-US" altLang="en-US" sz="2400"/>
              <a:t>Camphor can’t preventive or preserve those healthy ones so vapor of Camphor even must be avoided. Otherwise it will suspend the action of Cuprum.</a:t>
            </a:r>
            <a:endParaRPr lang="tr-TR" altLang="en-US" sz="2400"/>
          </a:p>
        </p:txBody>
      </p:sp>
    </p:spTree>
    <p:extLst>
      <p:ext uri="{BB962C8B-B14F-4D97-AF65-F5344CB8AC3E}">
        <p14:creationId xmlns:p14="http://schemas.microsoft.com/office/powerpoint/2010/main" val="2421322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1743076" y="227014"/>
            <a:ext cx="7477125" cy="763587"/>
          </a:xfrm>
        </p:spPr>
        <p:txBody>
          <a:bodyPr rtlCol="0">
            <a:normAutofit fontScale="90000"/>
          </a:bodyPr>
          <a:lstStyle/>
          <a:p>
            <a:pPr>
              <a:defRPr/>
            </a:pPr>
            <a:r>
              <a:rPr lang="en-US" altLang="en-US" sz="3200"/>
              <a:t>PROPHYLAXIS OF SCARLET FEVER:</a:t>
            </a:r>
            <a:br>
              <a:rPr lang="en-US" altLang="en-US" sz="3200"/>
            </a:br>
            <a:r>
              <a:rPr lang="en-US" altLang="en-US" sz="3200"/>
              <a:t>DR.HAHNEMANN</a:t>
            </a:r>
            <a:endParaRPr lang="tr-TR" altLang="en-US" sz="3200"/>
          </a:p>
        </p:txBody>
      </p:sp>
      <p:sp>
        <p:nvSpPr>
          <p:cNvPr id="29699" name="2 İçerik Yer Tutucusu"/>
          <p:cNvSpPr>
            <a:spLocks noGrp="1"/>
          </p:cNvSpPr>
          <p:nvPr>
            <p:ph idx="1"/>
          </p:nvPr>
        </p:nvSpPr>
        <p:spPr bwMode="auto">
          <a:xfrm>
            <a:off x="1787525" y="838200"/>
            <a:ext cx="7386638" cy="5029200"/>
          </a:xfrm>
        </p:spPr>
        <p:txBody>
          <a:bodyPr wrap="square" numCol="1" anchor="t" anchorCtr="0" compatLnSpc="1">
            <a:prstTxWarp prst="textNoShape">
              <a:avLst/>
            </a:prstTxWarp>
          </a:bodyPr>
          <a:lstStyle/>
          <a:p>
            <a:endParaRPr lang="en-US" altLang="en-US" b="1"/>
          </a:p>
          <a:p>
            <a:r>
              <a:rPr lang="en-US" altLang="en-US" b="1"/>
              <a:t>Inspite of well advanced medical treatment always there is a chance for death,so inorder to protect those in health there must be some preventive medicines</a:t>
            </a:r>
            <a:br>
              <a:rPr lang="en-US" altLang="en-US" b="1"/>
            </a:br>
            <a:r>
              <a:rPr lang="en-US" altLang="en-US" b="1"/>
              <a:t>Dr.Hahnemann discovered Belladonna as a specific preventive remedy for it. He says Bell alone can fulfill most of the indications of this disease.</a:t>
            </a:r>
          </a:p>
        </p:txBody>
      </p:sp>
    </p:spTree>
    <p:extLst>
      <p:ext uri="{BB962C8B-B14F-4D97-AF65-F5344CB8AC3E}">
        <p14:creationId xmlns:p14="http://schemas.microsoft.com/office/powerpoint/2010/main" val="304019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sp>
        <p:nvSpPr>
          <p:cNvPr id="30723" name="Content Placeholder 2"/>
          <p:cNvSpPr>
            <a:spLocks noGrp="1"/>
          </p:cNvSpPr>
          <p:nvPr>
            <p:ph idx="1"/>
          </p:nvPr>
        </p:nvSpPr>
        <p:spPr bwMode="auto"/>
        <p:txBody>
          <a:bodyPr wrap="square" numCol="1" anchor="t" anchorCtr="0" compatLnSpc="1">
            <a:prstTxWarp prst="textNoShape">
              <a:avLst/>
            </a:prstTxWarp>
          </a:bodyPr>
          <a:lstStyle/>
          <a:p>
            <a:r>
              <a:rPr lang="en-US" altLang="en-US" b="1" smtClean="0"/>
              <a:t>Its power to produce synochus with erysipelatous spots on the skin,swollen hot face couldn't fail to be extremely appropriate the symptoms of full scarlatina. He says, A remedy that quickly checking a disease in its onset must be its best preventive and he proved this in an experience of his. Bell a dose once in 72 hours</a:t>
            </a:r>
            <a:r>
              <a:rPr lang="en-US" altLang="en-US" b="1"/>
              <a:t>.</a:t>
            </a:r>
            <a:endParaRPr lang="tr-TR" altLang="en-US" b="1"/>
          </a:p>
          <a:p>
            <a:endParaRPr lang="en-US" altLang="en-US" smtClean="0"/>
          </a:p>
        </p:txBody>
      </p:sp>
    </p:spTree>
    <p:extLst>
      <p:ext uri="{BB962C8B-B14F-4D97-AF65-F5344CB8AC3E}">
        <p14:creationId xmlns:p14="http://schemas.microsoft.com/office/powerpoint/2010/main" val="82939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IN" dirty="0" smtClean="0"/>
              <a:t>Guarding from or preventing the spread or occurrence of disease or infection.</a:t>
            </a:r>
          </a:p>
          <a:p>
            <a:pPr>
              <a:defRPr/>
            </a:pPr>
            <a:r>
              <a:rPr lang="en-IN" dirty="0" smtClean="0"/>
              <a:t>Tending to prevent</a:t>
            </a:r>
          </a:p>
          <a:p>
            <a:pPr marL="0" indent="0">
              <a:buNone/>
              <a:defRPr/>
            </a:pPr>
            <a:endParaRPr lang="en-US" dirty="0"/>
          </a:p>
        </p:txBody>
      </p:sp>
    </p:spTree>
    <p:extLst>
      <p:ext uri="{BB962C8B-B14F-4D97-AF65-F5344CB8AC3E}">
        <p14:creationId xmlns:p14="http://schemas.microsoft.com/office/powerpoint/2010/main" val="4149515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tLang="en-US" smtClean="0"/>
          </a:p>
        </p:txBody>
      </p:sp>
      <p:sp>
        <p:nvSpPr>
          <p:cNvPr id="31747" name="Content Placeholder 2"/>
          <p:cNvSpPr>
            <a:spLocks noGrp="1"/>
          </p:cNvSpPr>
          <p:nvPr>
            <p:ph idx="1"/>
          </p:nvPr>
        </p:nvSpPr>
        <p:spPr bwMode="auto"/>
        <p:txBody>
          <a:bodyPr wrap="square" numCol="1" anchor="t" anchorCtr="0" compatLnSpc="1">
            <a:prstTxWarp prst="textNoShape">
              <a:avLst/>
            </a:prstTxWarp>
          </a:bodyPr>
          <a:lstStyle/>
          <a:p>
            <a:r>
              <a:rPr lang="en-US" altLang="en-US" sz="2400" b="1"/>
              <a:t>Preparation of Belladonna :</a:t>
            </a:r>
            <a:r>
              <a:rPr lang="en-US" altLang="en-US" sz="1800" b="1"/>
              <a:t/>
            </a:r>
            <a:br>
              <a:rPr lang="en-US" altLang="en-US" sz="1800" b="1"/>
            </a:br>
            <a:r>
              <a:rPr lang="en-US" altLang="en-US" sz="1800" b="1"/>
              <a:t>Take hand full of fresh leaves of wild belladonna,at the season before flowering –grind it in a mortar -extract the juice -immediately spread it out as plate-expose it in a drought of dry air -evaporate in few hours -until it becomes dry to be pulverized. The powder must be kept in a well corked bottle. A grain of this powder in 100 drops of distilled water by rubbing it up in a small mortar -pour this thick solution into a one ounce bottle and rinse the mortar and pestle with 300 drops of diluted alcohol -label as strong solution -1 drop of this is mixed with 300 drops of diluted alcohol -shake-label as medium solution. Of this second mixer one drop is mixed with 20 drops of diluted alcohol by shaking -label as weak solution of Bell.</a:t>
            </a:r>
          </a:p>
          <a:p>
            <a:r>
              <a:rPr lang="en-US" altLang="en-US" sz="1800" b="1"/>
              <a:t>This weak solution only is used as prophylactic .</a:t>
            </a:r>
          </a:p>
        </p:txBody>
      </p:sp>
    </p:spTree>
    <p:extLst>
      <p:ext uri="{BB962C8B-B14F-4D97-AF65-F5344CB8AC3E}">
        <p14:creationId xmlns:p14="http://schemas.microsoft.com/office/powerpoint/2010/main" val="3722745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1743076" y="227014"/>
            <a:ext cx="7477125" cy="687387"/>
          </a:xfrm>
        </p:spPr>
        <p:txBody>
          <a:bodyPr/>
          <a:lstStyle/>
          <a:p>
            <a:endParaRPr lang="en-US" altLang="en-US" sz="3200"/>
          </a:p>
        </p:txBody>
      </p:sp>
      <p:sp>
        <p:nvSpPr>
          <p:cNvPr id="32771" name="2 İçerik Yer Tutucusu"/>
          <p:cNvSpPr>
            <a:spLocks noGrp="1"/>
          </p:cNvSpPr>
          <p:nvPr>
            <p:ph idx="1"/>
          </p:nvPr>
        </p:nvSpPr>
        <p:spPr bwMode="auto">
          <a:xfrm>
            <a:off x="1787525" y="990600"/>
            <a:ext cx="7386638" cy="5105400"/>
          </a:xfrm>
        </p:spPr>
        <p:txBody>
          <a:bodyPr wrap="square" numCol="1" anchor="t" anchorCtr="0" compatLnSpc="1">
            <a:prstTxWarp prst="textNoShape">
              <a:avLst/>
            </a:prstTxWarp>
          </a:bodyPr>
          <a:lstStyle/>
          <a:p>
            <a:r>
              <a:rPr lang="en-US" altLang="en-US" b="1"/>
              <a:t>Importance of Prophylaxis :</a:t>
            </a:r>
            <a:br>
              <a:rPr lang="en-US" altLang="en-US" b="1"/>
            </a:br>
            <a:r>
              <a:rPr lang="en-US" altLang="en-US" sz="2400" b="1"/>
              <a:t>The aim of prophylaxis is to inhibit the disease process itself and to improve the  quality of life and well being of an individual as well as the community.</a:t>
            </a:r>
          </a:p>
          <a:p>
            <a:r>
              <a:rPr lang="en-US" altLang="en-US" sz="2400" b="1"/>
              <a:t>In order to achieve this aim, the following objectives can be formed:</a:t>
            </a:r>
            <a:br>
              <a:rPr lang="en-US" altLang="en-US" sz="2400" b="1"/>
            </a:br>
            <a:r>
              <a:rPr lang="en-US" altLang="en-US" sz="2400" b="1"/>
              <a:t>1.Improving the nutritional status of the individual and the community.</a:t>
            </a:r>
            <a:br>
              <a:rPr lang="en-US" altLang="en-US" sz="2400" b="1"/>
            </a:br>
            <a:r>
              <a:rPr lang="en-US" altLang="en-US" sz="2400" b="1"/>
              <a:t>2.Maintaining and training of personal and social hygiene.</a:t>
            </a:r>
            <a:br>
              <a:rPr lang="en-US" altLang="en-US" sz="2400" b="1"/>
            </a:br>
            <a:r>
              <a:rPr lang="en-US" altLang="en-US" sz="2400" b="1"/>
              <a:t>3.Protecting the ecological balance and providing sanitary and hygiene environment.</a:t>
            </a:r>
          </a:p>
        </p:txBody>
      </p:sp>
    </p:spTree>
    <p:extLst>
      <p:ext uri="{BB962C8B-B14F-4D97-AF65-F5344CB8AC3E}">
        <p14:creationId xmlns:p14="http://schemas.microsoft.com/office/powerpoint/2010/main" val="2083930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smtClean="0"/>
          </a:p>
        </p:txBody>
      </p:sp>
      <p:sp>
        <p:nvSpPr>
          <p:cNvPr id="33795" name="Content Placeholder 2"/>
          <p:cNvSpPr>
            <a:spLocks noGrp="1"/>
          </p:cNvSpPr>
          <p:nvPr>
            <p:ph idx="1"/>
          </p:nvPr>
        </p:nvSpPr>
        <p:spPr bwMode="auto"/>
        <p:txBody>
          <a:bodyPr wrap="square" numCol="1" anchor="t" anchorCtr="0" compatLnSpc="1">
            <a:prstTxWarp prst="textNoShape">
              <a:avLst/>
            </a:prstTxWarp>
          </a:bodyPr>
          <a:lstStyle/>
          <a:p>
            <a:r>
              <a:rPr lang="en-US" altLang="en-US" sz="2400" b="1"/>
              <a:t>4. Educating the public on subjects like infectious diseases and their mode of spread, health maintenance, making them aware of the genetically transmitted disease and their management.</a:t>
            </a:r>
            <a:br>
              <a:rPr lang="en-US" altLang="en-US" sz="2400" b="1"/>
            </a:br>
            <a:r>
              <a:rPr lang="en-US" altLang="en-US" sz="2400" b="1"/>
              <a:t>5. Educating the people on occupational diseases, carcinogenic agents, allergic manifestations and the allergens</a:t>
            </a:r>
            <a:br>
              <a:rPr lang="en-US" altLang="en-US" sz="2400" b="1"/>
            </a:br>
            <a:r>
              <a:rPr lang="en-US" altLang="en-US" sz="2400" b="1"/>
              <a:t>Such health promoting measures are accepted in all systems of medicine</a:t>
            </a:r>
          </a:p>
        </p:txBody>
      </p:sp>
    </p:spTree>
    <p:extLst>
      <p:ext uri="{BB962C8B-B14F-4D97-AF65-F5344CB8AC3E}">
        <p14:creationId xmlns:p14="http://schemas.microsoft.com/office/powerpoint/2010/main" val="2045445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IN" altLang="en-US" smtClean="0"/>
              <a:t>Vaccination:</a:t>
            </a:r>
            <a:endParaRPr lang="en-US" altLang="en-US" smtClean="0"/>
          </a:p>
        </p:txBody>
      </p:sp>
      <p:sp>
        <p:nvSpPr>
          <p:cNvPr id="34819" name="Content Placeholder 2"/>
          <p:cNvSpPr>
            <a:spLocks noGrp="1"/>
          </p:cNvSpPr>
          <p:nvPr>
            <p:ph idx="1"/>
          </p:nvPr>
        </p:nvSpPr>
        <p:spPr bwMode="auto"/>
        <p:txBody>
          <a:bodyPr wrap="square" numCol="1" anchor="t" anchorCtr="0" compatLnSpc="1">
            <a:prstTxWarp prst="textNoShape">
              <a:avLst/>
            </a:prstTxWarp>
          </a:bodyPr>
          <a:lstStyle/>
          <a:p>
            <a:r>
              <a:rPr lang="en-IN" altLang="en-US" smtClean="0"/>
              <a:t>It is a method of giving antigens to stimulate the immune response through active immunization.</a:t>
            </a:r>
          </a:p>
          <a:p>
            <a:r>
              <a:rPr lang="en-IN" altLang="en-US" smtClean="0"/>
              <a:t>A vaccine is an immune biological substance designed to produce specific protection against a given disease.</a:t>
            </a:r>
            <a:endParaRPr lang="en-US" altLang="en-US" smtClean="0"/>
          </a:p>
        </p:txBody>
      </p:sp>
    </p:spTree>
    <p:extLst>
      <p:ext uri="{BB962C8B-B14F-4D97-AF65-F5344CB8AC3E}">
        <p14:creationId xmlns:p14="http://schemas.microsoft.com/office/powerpoint/2010/main" val="2776727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IN" altLang="en-US" smtClean="0"/>
              <a:t>Routes of administration:</a:t>
            </a:r>
            <a:endParaRPr lang="en-US" altLang="en-US" smtClean="0"/>
          </a:p>
        </p:txBody>
      </p:sp>
      <p:sp>
        <p:nvSpPr>
          <p:cNvPr id="3" name="Content Placeholder 2"/>
          <p:cNvSpPr>
            <a:spLocks noGrp="1"/>
          </p:cNvSpPr>
          <p:nvPr>
            <p:ph idx="1"/>
          </p:nvPr>
        </p:nvSpPr>
        <p:spPr/>
        <p:txBody>
          <a:bodyPr/>
          <a:lstStyle/>
          <a:p>
            <a:pPr>
              <a:defRPr/>
            </a:pPr>
            <a:r>
              <a:rPr lang="en-IN" dirty="0" smtClean="0"/>
              <a:t>Deep subcutaneous or intramuscular route [ most vaccine]</a:t>
            </a:r>
          </a:p>
          <a:p>
            <a:pPr>
              <a:defRPr/>
            </a:pPr>
            <a:r>
              <a:rPr lang="en-IN" dirty="0" smtClean="0"/>
              <a:t>Oral vaccine [ oral BCG vaccine]</a:t>
            </a:r>
          </a:p>
          <a:p>
            <a:pPr>
              <a:defRPr/>
            </a:pPr>
            <a:r>
              <a:rPr lang="en-IN" dirty="0" smtClean="0"/>
              <a:t>Intradermal [ BCG vaccine]</a:t>
            </a:r>
          </a:p>
          <a:p>
            <a:pPr>
              <a:defRPr/>
            </a:pPr>
            <a:r>
              <a:rPr lang="en-IN" dirty="0" smtClean="0"/>
              <a:t>Intranasal route [ live attenuated influenza vaccine]</a:t>
            </a:r>
          </a:p>
          <a:p>
            <a:pPr marL="0" indent="0">
              <a:buNone/>
              <a:defRPr/>
            </a:pPr>
            <a:endParaRPr lang="en-US" dirty="0"/>
          </a:p>
        </p:txBody>
      </p:sp>
    </p:spTree>
    <p:extLst>
      <p:ext uri="{BB962C8B-B14F-4D97-AF65-F5344CB8AC3E}">
        <p14:creationId xmlns:p14="http://schemas.microsoft.com/office/powerpoint/2010/main" val="4011065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IN" altLang="en-US" smtClean="0"/>
              <a:t>Homoeoprophylaxis:</a:t>
            </a:r>
            <a:endParaRPr lang="en-US" altLang="en-US" smtClean="0"/>
          </a:p>
        </p:txBody>
      </p:sp>
      <p:sp>
        <p:nvSpPr>
          <p:cNvPr id="36867" name="Content Placeholder 2"/>
          <p:cNvSpPr>
            <a:spLocks noGrp="1"/>
          </p:cNvSpPr>
          <p:nvPr>
            <p:ph idx="1"/>
          </p:nvPr>
        </p:nvSpPr>
        <p:spPr bwMode="auto"/>
        <p:txBody>
          <a:bodyPr wrap="square" numCol="1" anchor="t" anchorCtr="0" compatLnSpc="1">
            <a:prstTxWarp prst="textNoShape">
              <a:avLst/>
            </a:prstTxWarp>
          </a:bodyPr>
          <a:lstStyle/>
          <a:p>
            <a:r>
              <a:rPr lang="en-IN" altLang="en-US" b="1"/>
              <a:t> Homoeoprophylaxis is the method of using homoeopathic remedies to prevent infectious disease.</a:t>
            </a:r>
          </a:p>
          <a:p>
            <a:r>
              <a:rPr lang="en-IN" altLang="en-US" b="1"/>
              <a:t>Goal :it is to orally introduce safe, homoeopathic remedies in order to naturally stimulate the immune system.</a:t>
            </a:r>
          </a:p>
          <a:p>
            <a:r>
              <a:rPr lang="en-IN" altLang="en-US" b="1"/>
              <a:t>There are no toxins ,chemicals ,or pahtological particles used in treatment </a:t>
            </a:r>
            <a:endParaRPr lang="en-US" altLang="en-US" b="1"/>
          </a:p>
        </p:txBody>
      </p:sp>
    </p:spTree>
    <p:extLst>
      <p:ext uri="{BB962C8B-B14F-4D97-AF65-F5344CB8AC3E}">
        <p14:creationId xmlns:p14="http://schemas.microsoft.com/office/powerpoint/2010/main" val="888913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IN" altLang="en-US" smtClean="0"/>
              <a:t>Homoeoprophylaxis:</a:t>
            </a:r>
            <a:endParaRPr lang="en-US" altLang="en-US" smtClean="0"/>
          </a:p>
        </p:txBody>
      </p:sp>
      <p:sp>
        <p:nvSpPr>
          <p:cNvPr id="37891" name="Content Placeholder 2"/>
          <p:cNvSpPr>
            <a:spLocks noGrp="1"/>
          </p:cNvSpPr>
          <p:nvPr>
            <p:ph idx="1"/>
          </p:nvPr>
        </p:nvSpPr>
        <p:spPr bwMode="auto"/>
        <p:txBody>
          <a:bodyPr wrap="square" numCol="1" anchor="t" anchorCtr="0" compatLnSpc="1">
            <a:prstTxWarp prst="textNoShape">
              <a:avLst/>
            </a:prstTxWarp>
            <a:normAutofit fontScale="92500" lnSpcReduction="10000"/>
          </a:bodyPr>
          <a:lstStyle/>
          <a:p>
            <a:r>
              <a:rPr lang="en-IN" altLang="en-US" sz="2400"/>
              <a:t>The hahnemannian process is purely physical, objective and mechanical. </a:t>
            </a:r>
          </a:p>
          <a:p>
            <a:r>
              <a:rPr lang="en-IN" altLang="en-US" sz="2400"/>
              <a:t>It does not involve any certain, unseen, unreliable nor unmeasurable factors</a:t>
            </a:r>
          </a:p>
          <a:p>
            <a:r>
              <a:rPr lang="en-IN" altLang="en-US" sz="2400"/>
              <a:t>Its resulting product is stable and is under homoeopathic methods and principles and has proved it to be efficient</a:t>
            </a:r>
          </a:p>
          <a:p>
            <a:r>
              <a:rPr lang="en-IN" altLang="en-US" sz="2400"/>
              <a:t>The process is practical illimitable.</a:t>
            </a:r>
          </a:p>
          <a:p>
            <a:r>
              <a:rPr lang="en-US" altLang="en-US" sz="2400"/>
              <a:t>Dynamic of homoeoprophylaxis according to law of similars is very effective in practice only in, the form of Dynamic dose, which is very essential. </a:t>
            </a:r>
            <a:endParaRPr lang="en-IN" altLang="en-US" sz="2400"/>
          </a:p>
          <a:p>
            <a:endParaRPr lang="en-US" altLang="en-US" sz="2400"/>
          </a:p>
        </p:txBody>
      </p:sp>
    </p:spTree>
    <p:extLst>
      <p:ext uri="{BB962C8B-B14F-4D97-AF65-F5344CB8AC3E}">
        <p14:creationId xmlns:p14="http://schemas.microsoft.com/office/powerpoint/2010/main" val="245372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3200" b="1"/>
              <a:t>Eg. of Dynamic Homoeoprophylaxis</a:t>
            </a:r>
          </a:p>
        </p:txBody>
      </p:sp>
      <p:sp>
        <p:nvSpPr>
          <p:cNvPr id="3" name="Content Placeholder 2"/>
          <p:cNvSpPr>
            <a:spLocks noGrp="1"/>
          </p:cNvSpPr>
          <p:nvPr>
            <p:ph idx="1"/>
          </p:nvPr>
        </p:nvSpPr>
        <p:spPr/>
        <p:txBody>
          <a:bodyPr/>
          <a:lstStyle/>
          <a:p>
            <a:pPr>
              <a:defRPr/>
            </a:pPr>
            <a:r>
              <a:rPr lang="en-US" dirty="0" smtClean="0"/>
              <a:t>Prevention of red rashes of </a:t>
            </a:r>
            <a:r>
              <a:rPr lang="en-US" dirty="0" err="1" smtClean="0"/>
              <a:t>Scarlatina</a:t>
            </a:r>
            <a:r>
              <a:rPr lang="en-US" dirty="0" smtClean="0"/>
              <a:t> during the epidemic with dynamic doses of Belladonna </a:t>
            </a:r>
            <a:endParaRPr lang="en-IN" dirty="0" smtClean="0"/>
          </a:p>
          <a:p>
            <a:pPr>
              <a:defRPr/>
            </a:pPr>
            <a:r>
              <a:rPr lang="en-US" dirty="0" smtClean="0"/>
              <a:t>Dynamic dose of </a:t>
            </a:r>
            <a:r>
              <a:rPr lang="en-US" dirty="0" err="1" smtClean="0"/>
              <a:t>Thuja</a:t>
            </a:r>
            <a:r>
              <a:rPr lang="en-US" dirty="0" smtClean="0"/>
              <a:t> </a:t>
            </a:r>
            <a:r>
              <a:rPr lang="en-US" dirty="0" err="1" smtClean="0"/>
              <a:t>Occidentalis</a:t>
            </a:r>
            <a:r>
              <a:rPr lang="en-US" dirty="0" smtClean="0"/>
              <a:t> – prophylactic against small pox in epidemics </a:t>
            </a:r>
            <a:endParaRPr lang="en-IN" dirty="0" smtClean="0"/>
          </a:p>
          <a:p>
            <a:pPr marL="0" indent="0">
              <a:buNone/>
              <a:defRPr/>
            </a:pPr>
            <a:endParaRPr lang="en-US" dirty="0"/>
          </a:p>
        </p:txBody>
      </p:sp>
    </p:spTree>
    <p:extLst>
      <p:ext uri="{BB962C8B-B14F-4D97-AF65-F5344CB8AC3E}">
        <p14:creationId xmlns:p14="http://schemas.microsoft.com/office/powerpoint/2010/main" val="2366831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pic>
        <p:nvPicPr>
          <p:cNvPr id="399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7848600" cy="6324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49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sz="3200" dirty="0">
                <a:solidFill>
                  <a:schemeClr val="accent1">
                    <a:lumMod val="75000"/>
                  </a:schemeClr>
                </a:solidFill>
                <a:latin typeface="Times New Roman" pitchFamily="18" charset="0"/>
                <a:cs typeface="Times New Roman" pitchFamily="18" charset="0"/>
              </a:rPr>
              <a:t>Reference </a:t>
            </a:r>
          </a:p>
        </p:txBody>
      </p:sp>
      <p:sp>
        <p:nvSpPr>
          <p:cNvPr id="2" name="Content Placeholder 1"/>
          <p:cNvSpPr>
            <a:spLocks noGrp="1"/>
          </p:cNvSpPr>
          <p:nvPr>
            <p:ph idx="1"/>
          </p:nvPr>
        </p:nvSpPr>
        <p:spPr/>
        <p:txBody>
          <a:bodyPr/>
          <a:lstStyle/>
          <a:p>
            <a:pPr>
              <a:defRPr/>
            </a:pPr>
            <a:r>
              <a:rPr lang="en-US" dirty="0">
                <a:solidFill>
                  <a:schemeClr val="accent1">
                    <a:lumMod val="75000"/>
                  </a:schemeClr>
                </a:solidFill>
                <a:latin typeface="Times New Roman" pitchFamily="18" charset="0"/>
                <a:cs typeface="Times New Roman" pitchFamily="18" charset="0"/>
              </a:rPr>
              <a:t>Organon of medicine-Dr. Samuel Hahnemann</a:t>
            </a:r>
          </a:p>
          <a:p>
            <a:pPr>
              <a:defRPr/>
            </a:pPr>
            <a:r>
              <a:rPr lang="en-US" dirty="0">
                <a:solidFill>
                  <a:schemeClr val="accent1">
                    <a:lumMod val="75000"/>
                  </a:schemeClr>
                </a:solidFill>
                <a:latin typeface="Times New Roman" pitchFamily="18" charset="0"/>
                <a:cs typeface="Times New Roman" pitchFamily="18" charset="0"/>
              </a:rPr>
              <a:t>Chronic diseases-</a:t>
            </a:r>
            <a:r>
              <a:rPr lang="en-US" dirty="0" err="1">
                <a:solidFill>
                  <a:schemeClr val="accent1">
                    <a:lumMod val="75000"/>
                  </a:schemeClr>
                </a:solidFill>
                <a:latin typeface="Times New Roman" pitchFamily="18" charset="0"/>
                <a:cs typeface="Times New Roman" pitchFamily="18" charset="0"/>
              </a:rPr>
              <a:t>Dr.Samuel</a:t>
            </a:r>
            <a:r>
              <a:rPr lang="en-US" dirty="0">
                <a:solidFill>
                  <a:schemeClr val="accent1">
                    <a:lumMod val="75000"/>
                  </a:schemeClr>
                </a:solidFill>
                <a:latin typeface="Times New Roman" pitchFamily="18" charset="0"/>
                <a:cs typeface="Times New Roman" pitchFamily="18" charset="0"/>
              </a:rPr>
              <a:t> Hahnemann</a:t>
            </a:r>
          </a:p>
          <a:p>
            <a:pPr>
              <a:defRPr/>
            </a:pPr>
            <a:r>
              <a:rPr lang="en-US" dirty="0">
                <a:solidFill>
                  <a:schemeClr val="accent1">
                    <a:lumMod val="75000"/>
                  </a:schemeClr>
                </a:solidFill>
                <a:latin typeface="Times New Roman" pitchFamily="18" charset="0"/>
                <a:cs typeface="Times New Roman" pitchFamily="18" charset="0"/>
              </a:rPr>
              <a:t>Lesser writing -Dr. Samuel Hahnemann</a:t>
            </a:r>
          </a:p>
        </p:txBody>
      </p:sp>
    </p:spTree>
    <p:extLst>
      <p:ext uri="{BB962C8B-B14F-4D97-AF65-F5344CB8AC3E}">
        <p14:creationId xmlns:p14="http://schemas.microsoft.com/office/powerpoint/2010/main" val="213269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smtClean="0">
                <a:ea typeface="Microsoft YaHei" panose="020B0503020204020204" pitchFamily="34" charset="-122"/>
              </a:rPr>
              <a:t>       </a:t>
            </a:r>
            <a:r>
              <a:rPr lang="en-US" altLang="en-US" sz="3600" b="1">
                <a:ea typeface="Microsoft YaHei" panose="020B0503020204020204" pitchFamily="34" charset="-122"/>
              </a:rPr>
              <a:t>PREVENTIVE MEDICINE </a:t>
            </a:r>
            <a:r>
              <a:rPr lang="en-US" altLang="en-US" sz="4800" b="1">
                <a:ea typeface="Microsoft YaHei" panose="020B0503020204020204" pitchFamily="34" charset="-122"/>
              </a:rPr>
              <a:t> </a:t>
            </a:r>
            <a:r>
              <a:rPr lang="en-US" altLang="en-US" sz="5400" b="1">
                <a:ea typeface="Microsoft YaHei" panose="020B0503020204020204" pitchFamily="34" charset="-122"/>
              </a:rPr>
              <a:t>   </a:t>
            </a:r>
            <a:endParaRPr lang="en-US" altLang="en-US" b="1" smtClean="0"/>
          </a:p>
        </p:txBody>
      </p:sp>
      <p:sp>
        <p:nvSpPr>
          <p:cNvPr id="5123" name="Content Placeholder 2"/>
          <p:cNvSpPr>
            <a:spLocks noGrp="1"/>
          </p:cNvSpPr>
          <p:nvPr>
            <p:ph idx="1"/>
          </p:nvPr>
        </p:nvSpPr>
        <p:spPr bwMode="auto"/>
        <p:txBody>
          <a:bodyPr wrap="square" numCol="1" anchor="t" anchorCtr="0" compatLnSpc="1">
            <a:prstTxWarp prst="textNoShape">
              <a:avLst/>
            </a:prstTxWarp>
          </a:bodyPr>
          <a:lstStyle/>
          <a:p>
            <a:pPr marL="0" indent="0">
              <a:buNone/>
            </a:pPr>
            <a:r>
              <a:rPr lang="en-US" altLang="en-US" smtClean="0"/>
              <a:t> “It is the science that includes specific medical measure and specific community measure in preventing diseases or ill health status” .</a:t>
            </a:r>
          </a:p>
        </p:txBody>
      </p:sp>
    </p:spTree>
    <p:extLst>
      <p:ext uri="{BB962C8B-B14F-4D97-AF65-F5344CB8AC3E}">
        <p14:creationId xmlns:p14="http://schemas.microsoft.com/office/powerpoint/2010/main" val="402915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b="1"/>
              <a:t>BIRTH OF PREVENTIVE MEDICINE :</a:t>
            </a:r>
          </a:p>
        </p:txBody>
      </p:sp>
      <p:sp>
        <p:nvSpPr>
          <p:cNvPr id="6147" name="Content Placeholder 2"/>
          <p:cNvSpPr>
            <a:spLocks noGrp="1"/>
          </p:cNvSpPr>
          <p:nvPr>
            <p:ph idx="1"/>
          </p:nvPr>
        </p:nvSpPr>
        <p:spPr bwMode="auto"/>
        <p:txBody>
          <a:bodyPr wrap="square" numCol="1" anchor="t" anchorCtr="0" compatLnSpc="1">
            <a:prstTxWarp prst="textNoShape">
              <a:avLst/>
            </a:prstTxWarp>
          </a:bodyPr>
          <a:lstStyle/>
          <a:p>
            <a:pPr>
              <a:buFont typeface="Wingdings" panose="05000000000000000000" pitchFamily="2" charset="2"/>
              <a:buChar char="Ø"/>
            </a:pPr>
            <a:r>
              <a:rPr lang="en-US" altLang="en-US" smtClean="0"/>
              <a:t> Preventive medicine  dates back to the 18th century. It is developed  as a branch of medicine distinct from public health. </a:t>
            </a:r>
          </a:p>
          <a:p>
            <a:pPr>
              <a:buFont typeface="Wingdings" panose="05000000000000000000" pitchFamily="2" charset="2"/>
              <a:buChar char="Ø"/>
            </a:pPr>
            <a:r>
              <a:rPr lang="en-US" altLang="en-US" smtClean="0"/>
              <a:t> It came into existence even before the causative agents of diseases were known .</a:t>
            </a:r>
          </a:p>
        </p:txBody>
      </p:sp>
    </p:spTree>
    <p:extLst>
      <p:ext uri="{BB962C8B-B14F-4D97-AF65-F5344CB8AC3E}">
        <p14:creationId xmlns:p14="http://schemas.microsoft.com/office/powerpoint/2010/main" val="456649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bwMode="auto"/>
        <p:txBody>
          <a:bodyPr wrap="square" numCol="1" anchor="t" anchorCtr="0" compatLnSpc="1">
            <a:prstTxWarp prst="textNoShape">
              <a:avLst/>
            </a:prstTxWarp>
          </a:bodyPr>
          <a:lstStyle/>
          <a:p>
            <a:pPr>
              <a:buFont typeface="Wingdings" panose="05000000000000000000" pitchFamily="2" charset="2"/>
              <a:buChar char="Ø"/>
            </a:pPr>
            <a:r>
              <a:rPr lang="en-US" altLang="en-US" sz="2400"/>
              <a:t> James Lind (1716-1794), a naval surgeon advocated the intake of fresh fruits and vegetables for the prevention of scurvy in 1753.</a:t>
            </a:r>
          </a:p>
          <a:p>
            <a:pPr>
              <a:buFont typeface="Wingdings" panose="05000000000000000000" pitchFamily="2" charset="2"/>
              <a:buChar char="Ø"/>
            </a:pPr>
            <a:r>
              <a:rPr lang="en-US" altLang="en-US" sz="2400"/>
              <a:t>Edward Jenner (1749-1823) of Great Britain, discovered vaccination against smallpox in 1796.</a:t>
            </a:r>
          </a:p>
          <a:p>
            <a:pPr>
              <a:buFont typeface="Wingdings" panose="05000000000000000000" pitchFamily="2" charset="2"/>
              <a:buChar char="Ø"/>
            </a:pPr>
            <a:r>
              <a:rPr lang="en-US" altLang="en-US" sz="2400"/>
              <a:t>These two discoveries marked the beginning of a new era, the era of disease prevention by specific measures</a:t>
            </a:r>
            <a:r>
              <a:rPr lang="en-US" altLang="en-US" sz="2400" b="1"/>
              <a:t>.</a:t>
            </a:r>
            <a:br>
              <a:rPr lang="en-US" altLang="en-US" sz="2400" b="1"/>
            </a:br>
            <a:endParaRPr lang="en-US" altLang="en-US" sz="2400" b="1"/>
          </a:p>
        </p:txBody>
      </p:sp>
    </p:spTree>
    <p:extLst>
      <p:ext uri="{BB962C8B-B14F-4D97-AF65-F5344CB8AC3E}">
        <p14:creationId xmlns:p14="http://schemas.microsoft.com/office/powerpoint/2010/main" val="3796782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bwMode="auto">
          <a:xfrm>
            <a:off x="1787525" y="914400"/>
            <a:ext cx="7386638" cy="5181600"/>
          </a:xfrm>
        </p:spPr>
        <p:txBody>
          <a:bodyPr wrap="square" numCol="1" anchor="t" anchorCtr="0" compatLnSpc="1">
            <a:prstTxWarp prst="textNoShape">
              <a:avLst/>
            </a:prstTxWarp>
          </a:bodyPr>
          <a:lstStyle/>
          <a:p>
            <a:pPr>
              <a:buFont typeface="Wingdings" panose="05000000000000000000" pitchFamily="2" charset="2"/>
              <a:buChar char="v"/>
            </a:pPr>
            <a:r>
              <a:rPr lang="en-US" altLang="en-US" sz="240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The latter part of the 19</a:t>
            </a:r>
            <a:r>
              <a:rPr lang="en-US" altLang="en-US" baseline="30000" smtClean="0">
                <a:latin typeface="Times New Roman" panose="02020603050405020304" pitchFamily="18" charset="0"/>
                <a:cs typeface="Times New Roman" panose="02020603050405020304" pitchFamily="18" charset="0"/>
              </a:rPr>
              <a:t>th</a:t>
            </a:r>
            <a:r>
              <a:rPr lang="en-US" altLang="en-US" smtClean="0">
                <a:latin typeface="Times New Roman" panose="02020603050405020304" pitchFamily="18" charset="0"/>
                <a:cs typeface="Times New Roman" panose="02020603050405020304" pitchFamily="18" charset="0"/>
              </a:rPr>
              <a:t> century was marked by such discoveries in preventive medicine as Pasteur's anti-rabies treatment (1883), cholera vaccine (1892), diphtheria antitoxin (1894), anti-typhoid year vaccine (1898), antiseptics and disinfectants (1827-1912), etc. </a:t>
            </a:r>
          </a:p>
          <a:p>
            <a:pPr>
              <a:buFont typeface="Wingdings" panose="05000000000000000000" pitchFamily="2" charset="2"/>
              <a:buChar char="v"/>
            </a:pPr>
            <a:r>
              <a:rPr lang="en-US" altLang="en-US" smtClean="0">
                <a:latin typeface="Times New Roman" panose="02020603050405020304" pitchFamily="18" charset="0"/>
                <a:cs typeface="Times New Roman" panose="02020603050405020304" pitchFamily="18" charset="0"/>
              </a:rPr>
              <a:t>A further advance was the elucidation of the modes of disease transmission.</a:t>
            </a:r>
          </a:p>
        </p:txBody>
      </p:sp>
    </p:spTree>
    <p:extLst>
      <p:ext uri="{BB962C8B-B14F-4D97-AF65-F5344CB8AC3E}">
        <p14:creationId xmlns:p14="http://schemas.microsoft.com/office/powerpoint/2010/main" val="1065816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19 th Century – The New Era of Preventive Medicine.</a:t>
            </a:r>
          </a:p>
        </p:txBody>
      </p:sp>
    </p:spTree>
    <p:extLst>
      <p:ext uri="{BB962C8B-B14F-4D97-AF65-F5344CB8AC3E}">
        <p14:creationId xmlns:p14="http://schemas.microsoft.com/office/powerpoint/2010/main" val="3683286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KNOWLEDGE OF BACTERIAS</a:t>
            </a:r>
          </a:p>
        </p:txBody>
      </p:sp>
      <p:sp>
        <p:nvSpPr>
          <p:cNvPr id="10243" name="Content Placeholder 3"/>
          <p:cNvSpPr>
            <a:spLocks noGrp="1"/>
          </p:cNvSpPr>
          <p:nvPr>
            <p:ph idx="1"/>
          </p:nvPr>
        </p:nvSpPr>
        <p:spPr bwMode="auto"/>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69684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TotalTime>
  <Words>1234</Words>
  <Application>Microsoft Office PowerPoint</Application>
  <PresentationFormat>Widescreen</PresentationFormat>
  <Paragraphs>155</Paragraphs>
  <Slides>39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Microsoft YaHei</vt:lpstr>
      <vt:lpstr>SimSun</vt:lpstr>
      <vt:lpstr>Adobe Caslon Pro Bold</vt:lpstr>
      <vt:lpstr>Adobe Garamond Pro Bold</vt:lpstr>
      <vt:lpstr>Adobe Song Std L</vt:lpstr>
      <vt:lpstr>Algerian</vt:lpstr>
      <vt:lpstr>Arial</vt:lpstr>
      <vt:lpstr>Times New Roman</vt:lpstr>
      <vt:lpstr>Trebuchet MS</vt:lpstr>
      <vt:lpstr>Wingdings</vt:lpstr>
      <vt:lpstr>Wingdings 3</vt:lpstr>
      <vt:lpstr>Facet</vt:lpstr>
      <vt:lpstr>PROPHYLAXIS AND HOMOEOPATHY</vt:lpstr>
      <vt:lpstr>PROPHYLAXIS :</vt:lpstr>
      <vt:lpstr>PowerPoint Presentation</vt:lpstr>
      <vt:lpstr>       PREVENTIVE MEDICINE     </vt:lpstr>
      <vt:lpstr>BIRTH OF PREVENTIVE MEDICINE :</vt:lpstr>
      <vt:lpstr>PowerPoint Presentation</vt:lpstr>
      <vt:lpstr>PowerPoint Presentation</vt:lpstr>
      <vt:lpstr>19 th Century – The New Era of Preventive Medicine.</vt:lpstr>
      <vt:lpstr>KNOWLEDGE OF BACTERIAS</vt:lpstr>
      <vt:lpstr>PowerPoint Presentation</vt:lpstr>
      <vt:lpstr>PowerPoint Presentation</vt:lpstr>
      <vt:lpstr>               DISEASE  Classification) </vt:lpstr>
      <vt:lpstr>Types  of Acute diseases:</vt:lpstr>
      <vt:lpstr>PowerPoint Presentation</vt:lpstr>
      <vt:lpstr>Sporadic : </vt:lpstr>
      <vt:lpstr>Epidemic diseases  : </vt:lpstr>
      <vt:lpstr>PowerPoint Presentation</vt:lpstr>
      <vt:lpstr>Genus epidemicus :</vt:lpstr>
      <vt:lpstr>PowerPoint Presentation</vt:lpstr>
      <vt:lpstr>CASE TAKING IN Genus epidemicus : §  102 </vt:lpstr>
      <vt:lpstr>PowerPoint Presentation</vt:lpstr>
      <vt:lpstr>PowerPoint Presentation</vt:lpstr>
      <vt:lpstr>PowerPoint Presentation</vt:lpstr>
      <vt:lpstr>PowerPoint Presentation</vt:lpstr>
      <vt:lpstr>PowerPoint Presentation</vt:lpstr>
      <vt:lpstr>PowerPoint Presentation</vt:lpstr>
      <vt:lpstr>PREVENTION OF ASCIATIC CHOLERA ;              (DR.BOENNINGHAUSEN)</vt:lpstr>
      <vt:lpstr>PROPHYLAXIS OF SCARLET FEVER: DR.HAHNEMANN</vt:lpstr>
      <vt:lpstr>PowerPoint Presentation</vt:lpstr>
      <vt:lpstr>PowerPoint Presentation</vt:lpstr>
      <vt:lpstr>PowerPoint Presentation</vt:lpstr>
      <vt:lpstr>PowerPoint Presentation</vt:lpstr>
      <vt:lpstr>Vaccination:</vt:lpstr>
      <vt:lpstr>Routes of administration:</vt:lpstr>
      <vt:lpstr>Homoeoprophylaxis:</vt:lpstr>
      <vt:lpstr>Homoeoprophylaxis:</vt:lpstr>
      <vt:lpstr>Eg. of Dynamic Homoeoprophylaxis</vt:lpstr>
      <vt:lpstr>PowerPoint Presentation</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PROPHYLAXIS AND HOMOEOPATHY</dc:title>
  <dc:creator>Lib Lab One</dc:creator>
  <cp:lastModifiedBy>Lib Lab One</cp:lastModifiedBy>
  <cp:revision>1</cp:revision>
  <dcterms:created xsi:type="dcterms:W3CDTF">2020-12-03T06:36:49Z</dcterms:created>
  <dcterms:modified xsi:type="dcterms:W3CDTF">2020-12-03T06:38:31Z</dcterms:modified>
</cp:coreProperties>
</file>